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650" r:id="rId2"/>
    <p:sldId id="258" r:id="rId3"/>
    <p:sldId id="2630" r:id="rId4"/>
    <p:sldId id="294" r:id="rId5"/>
    <p:sldId id="282" r:id="rId6"/>
    <p:sldId id="297" r:id="rId7"/>
    <p:sldId id="2648" r:id="rId8"/>
    <p:sldId id="2631" r:id="rId9"/>
    <p:sldId id="298" r:id="rId10"/>
    <p:sldId id="300" r:id="rId11"/>
    <p:sldId id="299" r:id="rId12"/>
    <p:sldId id="285" r:id="rId13"/>
    <p:sldId id="295" r:id="rId14"/>
    <p:sldId id="283" r:id="rId15"/>
    <p:sldId id="284" r:id="rId16"/>
    <p:sldId id="2632" r:id="rId17"/>
    <p:sldId id="2641" r:id="rId18"/>
    <p:sldId id="2642" r:id="rId19"/>
    <p:sldId id="2668" r:id="rId20"/>
    <p:sldId id="2671" r:id="rId21"/>
    <p:sldId id="2653" r:id="rId22"/>
    <p:sldId id="2652" r:id="rId23"/>
    <p:sldId id="2654" r:id="rId24"/>
    <p:sldId id="2655" r:id="rId25"/>
    <p:sldId id="287" r:id="rId26"/>
    <p:sldId id="2656" r:id="rId27"/>
    <p:sldId id="2657" r:id="rId28"/>
    <p:sldId id="2665" r:id="rId29"/>
    <p:sldId id="2659" r:id="rId30"/>
    <p:sldId id="286" r:id="rId31"/>
    <p:sldId id="2609" r:id="rId32"/>
    <p:sldId id="261" r:id="rId33"/>
    <p:sldId id="288" r:id="rId34"/>
    <p:sldId id="2666" r:id="rId35"/>
    <p:sldId id="2672" r:id="rId36"/>
    <p:sldId id="259" r:id="rId37"/>
    <p:sldId id="260" r:id="rId38"/>
    <p:sldId id="2651" r:id="rId39"/>
    <p:sldId id="262" r:id="rId40"/>
    <p:sldId id="293" r:id="rId41"/>
    <p:sldId id="292" r:id="rId42"/>
    <p:sldId id="2556" r:id="rId43"/>
    <p:sldId id="2557" r:id="rId44"/>
    <p:sldId id="2548" r:id="rId45"/>
    <p:sldId id="2547" r:id="rId46"/>
    <p:sldId id="272" r:id="rId47"/>
    <p:sldId id="2574" r:id="rId48"/>
    <p:sldId id="2675" r:id="rId49"/>
    <p:sldId id="273" r:id="rId50"/>
    <p:sldId id="2567" r:id="rId51"/>
    <p:sldId id="2645" r:id="rId52"/>
    <p:sldId id="2626" r:id="rId53"/>
    <p:sldId id="2673" r:id="rId54"/>
    <p:sldId id="2674" r:id="rId55"/>
    <p:sldId id="2577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5BE43E1-2CBB-F241-87DA-B951F11DD743}">
          <p14:sldIdLst>
            <p14:sldId id="2650"/>
            <p14:sldId id="258"/>
            <p14:sldId id="2630"/>
            <p14:sldId id="294"/>
            <p14:sldId id="282"/>
            <p14:sldId id="297"/>
            <p14:sldId id="2648"/>
            <p14:sldId id="2631"/>
            <p14:sldId id="298"/>
            <p14:sldId id="300"/>
            <p14:sldId id="299"/>
            <p14:sldId id="285"/>
            <p14:sldId id="295"/>
            <p14:sldId id="283"/>
            <p14:sldId id="284"/>
            <p14:sldId id="2632"/>
            <p14:sldId id="2641"/>
            <p14:sldId id="2642"/>
            <p14:sldId id="2668"/>
            <p14:sldId id="2671"/>
            <p14:sldId id="2653"/>
            <p14:sldId id="2652"/>
            <p14:sldId id="2654"/>
            <p14:sldId id="2655"/>
            <p14:sldId id="287"/>
            <p14:sldId id="2656"/>
            <p14:sldId id="2657"/>
            <p14:sldId id="2665"/>
            <p14:sldId id="2659"/>
            <p14:sldId id="286"/>
            <p14:sldId id="2609"/>
            <p14:sldId id="261"/>
            <p14:sldId id="288"/>
            <p14:sldId id="2666"/>
            <p14:sldId id="2672"/>
            <p14:sldId id="259"/>
            <p14:sldId id="260"/>
            <p14:sldId id="2651"/>
            <p14:sldId id="262"/>
            <p14:sldId id="293"/>
            <p14:sldId id="292"/>
            <p14:sldId id="2556"/>
            <p14:sldId id="2557"/>
            <p14:sldId id="2548"/>
            <p14:sldId id="2547"/>
            <p14:sldId id="272"/>
            <p14:sldId id="2574"/>
            <p14:sldId id="2675"/>
            <p14:sldId id="273"/>
            <p14:sldId id="2567"/>
            <p14:sldId id="2645"/>
            <p14:sldId id="2626"/>
            <p14:sldId id="2673"/>
            <p14:sldId id="2674"/>
            <p14:sldId id="2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CC"/>
    <a:srgbClr val="7886CA"/>
    <a:srgbClr val="6F1787"/>
    <a:srgbClr val="A1DFC4"/>
    <a:srgbClr val="92CBF6"/>
    <a:srgbClr val="FF9300"/>
    <a:srgbClr val="FFDF79"/>
    <a:srgbClr val="CDCDEC"/>
    <a:srgbClr val="EBDEEE"/>
    <a:srgbClr val="F2F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5" autoAdjust="0"/>
    <p:restoredTop sz="61973" autoAdjust="0"/>
  </p:normalViewPr>
  <p:slideViewPr>
    <p:cSldViewPr snapToGrid="0" snapToObjects="1">
      <p:cViewPr varScale="1">
        <p:scale>
          <a:sx n="76" d="100"/>
          <a:sy n="76" d="100"/>
        </p:scale>
        <p:origin x="2672" y="20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54" d="100"/>
          <a:sy n="54" d="100"/>
        </p:scale>
        <p:origin x="526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#1">
  <dgm:title val=""/>
  <dgm:desc val=""/>
  <dgm:catLst>
    <dgm:cat type="accent2" pri="11500"/>
  </dgm:catLst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#2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5D4704-4187-D043-A389-34E792FC3757}" type="doc">
      <dgm:prSet loTypeId="urn:microsoft.com/office/officeart/2005/8/layout/radial6#1" loCatId="" qsTypeId="urn:microsoft.com/office/officeart/2005/8/quickstyle/simple2#1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6B3E83DC-00E4-E745-8F50-CF0C866E7629}">
      <dgm:prSet phldrT="[文本]"/>
      <dgm:spPr>
        <a:xfrm>
          <a:off x="3104554" y="1749888"/>
          <a:ext cx="1918890" cy="1918890"/>
        </a:xfrm>
        <a:prstGeom prst="ellipse">
          <a:avLst/>
        </a:prstGeom>
        <a:solidFill>
          <a:srgbClr val="6F1787"/>
        </a:solidFill>
      </dgm:spPr>
      <dgm:t>
        <a:bodyPr/>
        <a:lstStyle/>
        <a:p>
          <a:pPr>
            <a:buNone/>
          </a:pPr>
          <a:r>
            <a:rPr lang="zh-CN" altLang="en-US">
              <a:latin typeface="Calibri" panose="020F0502020204030204"/>
              <a:ea typeface="等线" panose="02010600030101010101" charset="-122"/>
              <a:cs typeface="+mn-cs"/>
            </a:rPr>
            <a:t>事务</a:t>
          </a:r>
          <a:endParaRPr lang="zh-CN" altLang="en-US" dirty="0">
            <a:latin typeface="Calibri" panose="020F0502020204030204"/>
            <a:ea typeface="等线" panose="02010600030101010101" charset="-122"/>
            <a:cs typeface="+mn-cs"/>
          </a:endParaRPr>
        </a:p>
      </dgm:t>
    </dgm:pt>
    <dgm:pt modelId="{937F7324-BEBD-1F49-9460-8769C31A157E}" type="parTrans" cxnId="{9B547741-B887-3B4C-A438-B3621ECC0799}">
      <dgm:prSet/>
      <dgm:spPr/>
      <dgm:t>
        <a:bodyPr/>
        <a:lstStyle/>
        <a:p>
          <a:endParaRPr lang="zh-CN" altLang="en-US"/>
        </a:p>
      </dgm:t>
    </dgm:pt>
    <dgm:pt modelId="{402794DC-BC6C-3744-B99C-88770F9CBA04}" type="sibTrans" cxnId="{9B547741-B887-3B4C-A438-B3621ECC0799}">
      <dgm:prSet/>
      <dgm:spPr/>
      <dgm:t>
        <a:bodyPr/>
        <a:lstStyle/>
        <a:p>
          <a:endParaRPr lang="zh-CN" altLang="en-US"/>
        </a:p>
      </dgm:t>
    </dgm:pt>
    <dgm:pt modelId="{E82A8604-2723-0244-9FE3-D355DE853E02}">
      <dgm:prSet phldrT="[文本]"/>
      <dgm:spPr>
        <a:xfrm>
          <a:off x="3392388" y="2458"/>
          <a:ext cx="1343223" cy="1343223"/>
        </a:xfrm>
        <a:prstGeom prst="ellipse">
          <a:avLst/>
        </a:prstGeom>
        <a:solidFill>
          <a:srgbClr val="6F1787"/>
        </a:solidFill>
      </dgm:spPr>
      <dgm:t>
        <a:bodyPr/>
        <a:lstStyle/>
        <a:p>
          <a:pPr>
            <a:buNone/>
          </a:pPr>
          <a:r>
            <a:rPr lang="en-US" altLang="zh-CN">
              <a:latin typeface="Calibri" panose="020F0502020204030204"/>
              <a:ea typeface="等线" panose="02010600030101010101" charset="-122"/>
              <a:cs typeface="+mn-cs"/>
            </a:rPr>
            <a:t>A</a:t>
          </a:r>
          <a:endParaRPr lang="zh-CN" altLang="en-US" dirty="0">
            <a:latin typeface="Calibri" panose="020F0502020204030204"/>
            <a:ea typeface="等线" panose="02010600030101010101" charset="-122"/>
            <a:cs typeface="+mn-cs"/>
          </a:endParaRPr>
        </a:p>
      </dgm:t>
    </dgm:pt>
    <dgm:pt modelId="{8385C5C1-4306-AD43-9B31-EC6D2D5BC252}" type="parTrans" cxnId="{1A86E8EC-D8FB-994E-BFA9-15C69442ADCF}">
      <dgm:prSet/>
      <dgm:spPr/>
      <dgm:t>
        <a:bodyPr/>
        <a:lstStyle/>
        <a:p>
          <a:endParaRPr lang="zh-CN" altLang="en-US"/>
        </a:p>
      </dgm:t>
    </dgm:pt>
    <dgm:pt modelId="{8B2A292C-B0BB-E448-B4AA-EA054843B2A8}" type="sibTrans" cxnId="{1A86E8EC-D8FB-994E-BFA9-15C69442ADCF}">
      <dgm:prSet/>
      <dgm:spPr>
        <a:xfrm>
          <a:off x="1980380" y="625714"/>
          <a:ext cx="4167238" cy="4167238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rgbClr val="6F1787"/>
        </a:solidFill>
      </dgm:spPr>
      <dgm:t>
        <a:bodyPr/>
        <a:lstStyle/>
        <a:p>
          <a:endParaRPr lang="zh-CN" altLang="en-US"/>
        </a:p>
      </dgm:t>
    </dgm:pt>
    <dgm:pt modelId="{B4BB8208-5ADF-5C43-B213-0B1A6C615B41}">
      <dgm:prSet phldrT="[文本]"/>
      <dgm:spPr>
        <a:xfrm>
          <a:off x="5427651" y="2037721"/>
          <a:ext cx="1343223" cy="1343223"/>
        </a:xfrm>
        <a:prstGeom prst="ellipse">
          <a:avLst/>
        </a:prstGeom>
        <a:solidFill>
          <a:schemeClr val="bg1">
            <a:lumMod val="85000"/>
          </a:schemeClr>
        </a:solidFill>
      </dgm:spPr>
      <dgm:t>
        <a:bodyPr/>
        <a:lstStyle/>
        <a:p>
          <a:pPr>
            <a:buNone/>
          </a:pPr>
          <a:r>
            <a:rPr lang="en-US" altLang="zh-CN" dirty="0">
              <a:solidFill>
                <a:schemeClr val="tx1"/>
              </a:solidFill>
              <a:latin typeface="Calibri" panose="020F0502020204030204"/>
              <a:ea typeface="等线" panose="02010600030101010101" charset="-122"/>
              <a:cs typeface="+mn-cs"/>
            </a:rPr>
            <a:t>C</a:t>
          </a:r>
          <a:endParaRPr lang="zh-CN" altLang="en-US" dirty="0">
            <a:solidFill>
              <a:schemeClr val="tx1"/>
            </a:solidFill>
            <a:latin typeface="Calibri" panose="020F0502020204030204"/>
            <a:ea typeface="等线" panose="02010600030101010101" charset="-122"/>
            <a:cs typeface="+mn-cs"/>
          </a:endParaRPr>
        </a:p>
      </dgm:t>
    </dgm:pt>
    <dgm:pt modelId="{4A8A6372-667C-7B43-A1F5-F43F54815583}" type="parTrans" cxnId="{C1AD6F78-4235-054F-9080-B0B6211D99D1}">
      <dgm:prSet/>
      <dgm:spPr/>
      <dgm:t>
        <a:bodyPr/>
        <a:lstStyle/>
        <a:p>
          <a:endParaRPr lang="zh-CN" altLang="en-US"/>
        </a:p>
      </dgm:t>
    </dgm:pt>
    <dgm:pt modelId="{FBBE0197-6514-8A4A-B7A7-9AC3484CF2E9}" type="sibTrans" cxnId="{C1AD6F78-4235-054F-9080-B0B6211D99D1}">
      <dgm:prSet/>
      <dgm:spPr>
        <a:xfrm>
          <a:off x="1980380" y="625714"/>
          <a:ext cx="4167238" cy="4167238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bg1">
            <a:lumMod val="85000"/>
          </a:schemeClr>
        </a:solidFill>
      </dgm:spPr>
      <dgm:t>
        <a:bodyPr/>
        <a:lstStyle/>
        <a:p>
          <a:endParaRPr lang="zh-CN" altLang="en-US"/>
        </a:p>
      </dgm:t>
    </dgm:pt>
    <dgm:pt modelId="{03AF2DF6-8819-AF49-B042-3ACB9962F064}">
      <dgm:prSet phldrT="[文本]"/>
      <dgm:spPr>
        <a:xfrm>
          <a:off x="3392388" y="4072985"/>
          <a:ext cx="1343223" cy="134322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en-US" altLang="zh-CN">
              <a:latin typeface="Calibri" panose="020F0502020204030204"/>
              <a:ea typeface="等线" panose="02010600030101010101" charset="-122"/>
              <a:cs typeface="+mn-cs"/>
            </a:rPr>
            <a:t>I</a:t>
          </a:r>
          <a:endParaRPr lang="zh-CN" altLang="en-US" dirty="0">
            <a:latin typeface="Calibri" panose="020F0502020204030204"/>
            <a:ea typeface="等线" panose="02010600030101010101" charset="-122"/>
            <a:cs typeface="+mn-cs"/>
          </a:endParaRPr>
        </a:p>
      </dgm:t>
    </dgm:pt>
    <dgm:pt modelId="{546844C0-7B02-EC44-B506-3E6B8F670CA0}" type="parTrans" cxnId="{9AB3B6B6-14A3-8E40-BFF5-ABD9721FF3C2}">
      <dgm:prSet/>
      <dgm:spPr/>
      <dgm:t>
        <a:bodyPr/>
        <a:lstStyle/>
        <a:p>
          <a:endParaRPr lang="zh-CN" altLang="en-US"/>
        </a:p>
      </dgm:t>
    </dgm:pt>
    <dgm:pt modelId="{C9C097E9-31A6-5245-804C-15B2A9429E8C}" type="sibTrans" cxnId="{9AB3B6B6-14A3-8E40-BFF5-ABD9721FF3C2}">
      <dgm:prSet/>
      <dgm:spPr>
        <a:xfrm>
          <a:off x="1980380" y="625714"/>
          <a:ext cx="4167238" cy="4167238"/>
        </a:xfrm>
        <a:prstGeom prst="blockArc">
          <a:avLst>
            <a:gd name="adj1" fmla="val 5400000"/>
            <a:gd name="adj2" fmla="val 10800000"/>
            <a:gd name="adj3" fmla="val 4642"/>
          </a:avLst>
        </a:prstGeom>
      </dgm:spPr>
      <dgm:t>
        <a:bodyPr/>
        <a:lstStyle/>
        <a:p>
          <a:endParaRPr lang="zh-CN" altLang="en-US"/>
        </a:p>
      </dgm:t>
    </dgm:pt>
    <dgm:pt modelId="{321FAF5B-7C99-D64F-A07C-01B720E32160}">
      <dgm:prSet phldrT="[文本]"/>
      <dgm:spPr>
        <a:xfrm>
          <a:off x="1357124" y="2037721"/>
          <a:ext cx="1343223" cy="1343223"/>
        </a:xfrm>
        <a:prstGeom prst="ellipse">
          <a:avLst/>
        </a:prstGeom>
      </dgm:spPr>
      <dgm:t>
        <a:bodyPr/>
        <a:lstStyle/>
        <a:p>
          <a:pPr>
            <a:buNone/>
          </a:pPr>
          <a:r>
            <a:rPr lang="en-US" altLang="zh-CN">
              <a:latin typeface="Calibri" panose="020F0502020204030204"/>
              <a:ea typeface="等线" panose="02010600030101010101" charset="-122"/>
              <a:cs typeface="+mn-cs"/>
            </a:rPr>
            <a:t>D</a:t>
          </a:r>
          <a:endParaRPr lang="zh-CN" altLang="en-US" dirty="0">
            <a:latin typeface="Calibri" panose="020F0502020204030204"/>
            <a:ea typeface="等线" panose="02010600030101010101" charset="-122"/>
            <a:cs typeface="+mn-cs"/>
          </a:endParaRPr>
        </a:p>
      </dgm:t>
    </dgm:pt>
    <dgm:pt modelId="{5C76CFEC-3FE0-FD40-8BC1-C5A74C6B15F6}" type="parTrans" cxnId="{C4315E32-2735-D94F-AE3C-F9EB3DD9DFAF}">
      <dgm:prSet/>
      <dgm:spPr/>
      <dgm:t>
        <a:bodyPr/>
        <a:lstStyle/>
        <a:p>
          <a:endParaRPr lang="zh-CN" altLang="en-US"/>
        </a:p>
      </dgm:t>
    </dgm:pt>
    <dgm:pt modelId="{D744DA2B-C74C-524A-84DB-71DBF4AF2E05}" type="sibTrans" cxnId="{C4315E32-2735-D94F-AE3C-F9EB3DD9DFAF}">
      <dgm:prSet/>
      <dgm:spPr>
        <a:xfrm>
          <a:off x="1980380" y="625714"/>
          <a:ext cx="4167238" cy="4167238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</dgm:spPr>
      <dgm:t>
        <a:bodyPr/>
        <a:lstStyle/>
        <a:p>
          <a:endParaRPr lang="zh-CN" altLang="en-US"/>
        </a:p>
      </dgm:t>
    </dgm:pt>
    <dgm:pt modelId="{4617F426-4DAD-734D-AEDF-9E4C23681AD5}" type="pres">
      <dgm:prSet presAssocID="{FE5D4704-4187-D043-A389-34E792FC375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AB89A6F-D195-8A43-8D1D-127EA334A3CF}" type="pres">
      <dgm:prSet presAssocID="{6B3E83DC-00E4-E745-8F50-CF0C866E7629}" presName="centerShape" presStyleLbl="node0" presStyleIdx="0" presStyleCnt="1"/>
      <dgm:spPr/>
    </dgm:pt>
    <dgm:pt modelId="{67C274C3-E277-6E46-B74E-648F2D7B1060}" type="pres">
      <dgm:prSet presAssocID="{E82A8604-2723-0244-9FE3-D355DE853E02}" presName="node" presStyleLbl="node1" presStyleIdx="0" presStyleCnt="4">
        <dgm:presLayoutVars>
          <dgm:bulletEnabled val="1"/>
        </dgm:presLayoutVars>
      </dgm:prSet>
      <dgm:spPr/>
    </dgm:pt>
    <dgm:pt modelId="{0A31EEDF-A533-BF44-AB0C-5FFDABE17D31}" type="pres">
      <dgm:prSet presAssocID="{E82A8604-2723-0244-9FE3-D355DE853E02}" presName="dummy" presStyleCnt="0"/>
      <dgm:spPr/>
    </dgm:pt>
    <dgm:pt modelId="{AAB158F3-92C7-A34D-B343-70B3220EBBDB}" type="pres">
      <dgm:prSet presAssocID="{8B2A292C-B0BB-E448-B4AA-EA054843B2A8}" presName="sibTrans" presStyleLbl="sibTrans2D1" presStyleIdx="0" presStyleCnt="4"/>
      <dgm:spPr/>
    </dgm:pt>
    <dgm:pt modelId="{9CBE06C5-B453-9343-BE11-A2B4EDB1C588}" type="pres">
      <dgm:prSet presAssocID="{B4BB8208-5ADF-5C43-B213-0B1A6C615B41}" presName="node" presStyleLbl="node1" presStyleIdx="1" presStyleCnt="4">
        <dgm:presLayoutVars>
          <dgm:bulletEnabled val="1"/>
        </dgm:presLayoutVars>
      </dgm:prSet>
      <dgm:spPr/>
    </dgm:pt>
    <dgm:pt modelId="{6156B820-0CFA-4743-B68F-1273140327B8}" type="pres">
      <dgm:prSet presAssocID="{B4BB8208-5ADF-5C43-B213-0B1A6C615B41}" presName="dummy" presStyleCnt="0"/>
      <dgm:spPr/>
    </dgm:pt>
    <dgm:pt modelId="{2CA58451-C3CA-6B40-BB6B-965D817A57CE}" type="pres">
      <dgm:prSet presAssocID="{FBBE0197-6514-8A4A-B7A7-9AC3484CF2E9}" presName="sibTrans" presStyleLbl="sibTrans2D1" presStyleIdx="1" presStyleCnt="4"/>
      <dgm:spPr/>
    </dgm:pt>
    <dgm:pt modelId="{634B6DCE-9862-E544-8F43-0D377297C7A0}" type="pres">
      <dgm:prSet presAssocID="{03AF2DF6-8819-AF49-B042-3ACB9962F064}" presName="node" presStyleLbl="node1" presStyleIdx="2" presStyleCnt="4">
        <dgm:presLayoutVars>
          <dgm:bulletEnabled val="1"/>
        </dgm:presLayoutVars>
      </dgm:prSet>
      <dgm:spPr/>
    </dgm:pt>
    <dgm:pt modelId="{713CF5B1-6197-5243-B3F9-ED2058FF3DD4}" type="pres">
      <dgm:prSet presAssocID="{03AF2DF6-8819-AF49-B042-3ACB9962F064}" presName="dummy" presStyleCnt="0"/>
      <dgm:spPr/>
    </dgm:pt>
    <dgm:pt modelId="{C53423B1-98A0-CD4A-87E1-D70F683EF1B6}" type="pres">
      <dgm:prSet presAssocID="{C9C097E9-31A6-5245-804C-15B2A9429E8C}" presName="sibTrans" presStyleLbl="sibTrans2D1" presStyleIdx="2" presStyleCnt="4"/>
      <dgm:spPr/>
    </dgm:pt>
    <dgm:pt modelId="{3980DEEF-A930-964E-85DC-1E404354F071}" type="pres">
      <dgm:prSet presAssocID="{321FAF5B-7C99-D64F-A07C-01B720E32160}" presName="node" presStyleLbl="node1" presStyleIdx="3" presStyleCnt="4">
        <dgm:presLayoutVars>
          <dgm:bulletEnabled val="1"/>
        </dgm:presLayoutVars>
      </dgm:prSet>
      <dgm:spPr/>
    </dgm:pt>
    <dgm:pt modelId="{1E343565-96E0-0A47-9503-25FAD037A740}" type="pres">
      <dgm:prSet presAssocID="{321FAF5B-7C99-D64F-A07C-01B720E32160}" presName="dummy" presStyleCnt="0"/>
      <dgm:spPr/>
    </dgm:pt>
    <dgm:pt modelId="{1EF1BDA5-6FF5-0446-8C72-6D7E298E6243}" type="pres">
      <dgm:prSet presAssocID="{D744DA2B-C74C-524A-84DB-71DBF4AF2E05}" presName="sibTrans" presStyleLbl="sibTrans2D1" presStyleIdx="3" presStyleCnt="4"/>
      <dgm:spPr/>
    </dgm:pt>
  </dgm:ptLst>
  <dgm:cxnLst>
    <dgm:cxn modelId="{D488E00D-429B-F845-B273-FF245886B06F}" type="presOf" srcId="{FBBE0197-6514-8A4A-B7A7-9AC3484CF2E9}" destId="{2CA58451-C3CA-6B40-BB6B-965D817A57CE}" srcOrd="0" destOrd="0" presId="urn:microsoft.com/office/officeart/2005/8/layout/radial6#1"/>
    <dgm:cxn modelId="{23D99521-F991-AE47-A815-054E3330CF19}" type="presOf" srcId="{C9C097E9-31A6-5245-804C-15B2A9429E8C}" destId="{C53423B1-98A0-CD4A-87E1-D70F683EF1B6}" srcOrd="0" destOrd="0" presId="urn:microsoft.com/office/officeart/2005/8/layout/radial6#1"/>
    <dgm:cxn modelId="{3E82282B-9FEA-4442-98C9-08F4AA372799}" type="presOf" srcId="{E82A8604-2723-0244-9FE3-D355DE853E02}" destId="{67C274C3-E277-6E46-B74E-648F2D7B1060}" srcOrd="0" destOrd="0" presId="urn:microsoft.com/office/officeart/2005/8/layout/radial6#1"/>
    <dgm:cxn modelId="{C4315E32-2735-D94F-AE3C-F9EB3DD9DFAF}" srcId="{6B3E83DC-00E4-E745-8F50-CF0C866E7629}" destId="{321FAF5B-7C99-D64F-A07C-01B720E32160}" srcOrd="3" destOrd="0" parTransId="{5C76CFEC-3FE0-FD40-8BC1-C5A74C6B15F6}" sibTransId="{D744DA2B-C74C-524A-84DB-71DBF4AF2E05}"/>
    <dgm:cxn modelId="{9B547741-B887-3B4C-A438-B3621ECC0799}" srcId="{FE5D4704-4187-D043-A389-34E792FC3757}" destId="{6B3E83DC-00E4-E745-8F50-CF0C866E7629}" srcOrd="0" destOrd="0" parTransId="{937F7324-BEBD-1F49-9460-8769C31A157E}" sibTransId="{402794DC-BC6C-3744-B99C-88770F9CBA04}"/>
    <dgm:cxn modelId="{C1AD6F78-4235-054F-9080-B0B6211D99D1}" srcId="{6B3E83DC-00E4-E745-8F50-CF0C866E7629}" destId="{B4BB8208-5ADF-5C43-B213-0B1A6C615B41}" srcOrd="1" destOrd="0" parTransId="{4A8A6372-667C-7B43-A1F5-F43F54815583}" sibTransId="{FBBE0197-6514-8A4A-B7A7-9AC3484CF2E9}"/>
    <dgm:cxn modelId="{9340EE91-8B3D-4E4D-AD46-3787F081F682}" type="presOf" srcId="{B4BB8208-5ADF-5C43-B213-0B1A6C615B41}" destId="{9CBE06C5-B453-9343-BE11-A2B4EDB1C588}" srcOrd="0" destOrd="0" presId="urn:microsoft.com/office/officeart/2005/8/layout/radial6#1"/>
    <dgm:cxn modelId="{E5D907B1-8889-5F47-89CF-53E2B130422D}" type="presOf" srcId="{8B2A292C-B0BB-E448-B4AA-EA054843B2A8}" destId="{AAB158F3-92C7-A34D-B343-70B3220EBBDB}" srcOrd="0" destOrd="0" presId="urn:microsoft.com/office/officeart/2005/8/layout/radial6#1"/>
    <dgm:cxn modelId="{9AB3B6B6-14A3-8E40-BFF5-ABD9721FF3C2}" srcId="{6B3E83DC-00E4-E745-8F50-CF0C866E7629}" destId="{03AF2DF6-8819-AF49-B042-3ACB9962F064}" srcOrd="2" destOrd="0" parTransId="{546844C0-7B02-EC44-B506-3E6B8F670CA0}" sibTransId="{C9C097E9-31A6-5245-804C-15B2A9429E8C}"/>
    <dgm:cxn modelId="{F5F5C7BD-62AA-BB41-B31A-652A28D5EF71}" type="presOf" srcId="{D744DA2B-C74C-524A-84DB-71DBF4AF2E05}" destId="{1EF1BDA5-6FF5-0446-8C72-6D7E298E6243}" srcOrd="0" destOrd="0" presId="urn:microsoft.com/office/officeart/2005/8/layout/radial6#1"/>
    <dgm:cxn modelId="{42793ABE-A22A-2E47-BAE0-91C2F300EDA2}" type="presOf" srcId="{03AF2DF6-8819-AF49-B042-3ACB9962F064}" destId="{634B6DCE-9862-E544-8F43-0D377297C7A0}" srcOrd="0" destOrd="0" presId="urn:microsoft.com/office/officeart/2005/8/layout/radial6#1"/>
    <dgm:cxn modelId="{9CD6B2C4-BFB3-0240-A3A3-F61607CCBA60}" type="presOf" srcId="{6B3E83DC-00E4-E745-8F50-CF0C866E7629}" destId="{7AB89A6F-D195-8A43-8D1D-127EA334A3CF}" srcOrd="0" destOrd="0" presId="urn:microsoft.com/office/officeart/2005/8/layout/radial6#1"/>
    <dgm:cxn modelId="{BA3557CA-E667-8A4E-AFF6-DCDD6A1C7C8C}" type="presOf" srcId="{FE5D4704-4187-D043-A389-34E792FC3757}" destId="{4617F426-4DAD-734D-AEDF-9E4C23681AD5}" srcOrd="0" destOrd="0" presId="urn:microsoft.com/office/officeart/2005/8/layout/radial6#1"/>
    <dgm:cxn modelId="{AAC5B5E8-6ECD-7140-8B1F-F20E24EF17A9}" type="presOf" srcId="{321FAF5B-7C99-D64F-A07C-01B720E32160}" destId="{3980DEEF-A930-964E-85DC-1E404354F071}" srcOrd="0" destOrd="0" presId="urn:microsoft.com/office/officeart/2005/8/layout/radial6#1"/>
    <dgm:cxn modelId="{1A86E8EC-D8FB-994E-BFA9-15C69442ADCF}" srcId="{6B3E83DC-00E4-E745-8F50-CF0C866E7629}" destId="{E82A8604-2723-0244-9FE3-D355DE853E02}" srcOrd="0" destOrd="0" parTransId="{8385C5C1-4306-AD43-9B31-EC6D2D5BC252}" sibTransId="{8B2A292C-B0BB-E448-B4AA-EA054843B2A8}"/>
    <dgm:cxn modelId="{C9A3C349-39AC-3444-B655-AB8A40C8D68D}" type="presParOf" srcId="{4617F426-4DAD-734D-AEDF-9E4C23681AD5}" destId="{7AB89A6F-D195-8A43-8D1D-127EA334A3CF}" srcOrd="0" destOrd="0" presId="urn:microsoft.com/office/officeart/2005/8/layout/radial6#1"/>
    <dgm:cxn modelId="{5CC6BEFC-8F78-2F42-B861-D874BA6484E2}" type="presParOf" srcId="{4617F426-4DAD-734D-AEDF-9E4C23681AD5}" destId="{67C274C3-E277-6E46-B74E-648F2D7B1060}" srcOrd="1" destOrd="0" presId="urn:microsoft.com/office/officeart/2005/8/layout/radial6#1"/>
    <dgm:cxn modelId="{782B9DF7-CD44-614B-A3AA-05B02E41BFD3}" type="presParOf" srcId="{4617F426-4DAD-734D-AEDF-9E4C23681AD5}" destId="{0A31EEDF-A533-BF44-AB0C-5FFDABE17D31}" srcOrd="2" destOrd="0" presId="urn:microsoft.com/office/officeart/2005/8/layout/radial6#1"/>
    <dgm:cxn modelId="{DA092E91-BA3B-FD41-A78C-71BA569814D9}" type="presParOf" srcId="{4617F426-4DAD-734D-AEDF-9E4C23681AD5}" destId="{AAB158F3-92C7-A34D-B343-70B3220EBBDB}" srcOrd="3" destOrd="0" presId="urn:microsoft.com/office/officeart/2005/8/layout/radial6#1"/>
    <dgm:cxn modelId="{483BFF8C-2C27-E14F-948C-FF8792F3CA56}" type="presParOf" srcId="{4617F426-4DAD-734D-AEDF-9E4C23681AD5}" destId="{9CBE06C5-B453-9343-BE11-A2B4EDB1C588}" srcOrd="4" destOrd="0" presId="urn:microsoft.com/office/officeart/2005/8/layout/radial6#1"/>
    <dgm:cxn modelId="{852DE1A2-49BB-6340-BB62-5BDFC0CA7D89}" type="presParOf" srcId="{4617F426-4DAD-734D-AEDF-9E4C23681AD5}" destId="{6156B820-0CFA-4743-B68F-1273140327B8}" srcOrd="5" destOrd="0" presId="urn:microsoft.com/office/officeart/2005/8/layout/radial6#1"/>
    <dgm:cxn modelId="{6A5DD560-491D-1B47-8CD7-203143C54289}" type="presParOf" srcId="{4617F426-4DAD-734D-AEDF-9E4C23681AD5}" destId="{2CA58451-C3CA-6B40-BB6B-965D817A57CE}" srcOrd="6" destOrd="0" presId="urn:microsoft.com/office/officeart/2005/8/layout/radial6#1"/>
    <dgm:cxn modelId="{CFB8C7F4-9E7A-AF4B-9013-721AE8FCB2FE}" type="presParOf" srcId="{4617F426-4DAD-734D-AEDF-9E4C23681AD5}" destId="{634B6DCE-9862-E544-8F43-0D377297C7A0}" srcOrd="7" destOrd="0" presId="urn:microsoft.com/office/officeart/2005/8/layout/radial6#1"/>
    <dgm:cxn modelId="{C66B5D2F-17C1-E141-B6FD-6B4382F86018}" type="presParOf" srcId="{4617F426-4DAD-734D-AEDF-9E4C23681AD5}" destId="{713CF5B1-6197-5243-B3F9-ED2058FF3DD4}" srcOrd="8" destOrd="0" presId="urn:microsoft.com/office/officeart/2005/8/layout/radial6#1"/>
    <dgm:cxn modelId="{E927F243-73C9-FE47-A353-FBA633070E9C}" type="presParOf" srcId="{4617F426-4DAD-734D-AEDF-9E4C23681AD5}" destId="{C53423B1-98A0-CD4A-87E1-D70F683EF1B6}" srcOrd="9" destOrd="0" presId="urn:microsoft.com/office/officeart/2005/8/layout/radial6#1"/>
    <dgm:cxn modelId="{6905451B-CCA6-A940-AF00-E57046213A94}" type="presParOf" srcId="{4617F426-4DAD-734D-AEDF-9E4C23681AD5}" destId="{3980DEEF-A930-964E-85DC-1E404354F071}" srcOrd="10" destOrd="0" presId="urn:microsoft.com/office/officeart/2005/8/layout/radial6#1"/>
    <dgm:cxn modelId="{5B31A3B6-6EE5-134A-B7FC-8D6EC73A4671}" type="presParOf" srcId="{4617F426-4DAD-734D-AEDF-9E4C23681AD5}" destId="{1E343565-96E0-0A47-9503-25FAD037A740}" srcOrd="11" destOrd="0" presId="urn:microsoft.com/office/officeart/2005/8/layout/radial6#1"/>
    <dgm:cxn modelId="{C8B7B897-25A1-D146-B7D4-163578BE4823}" type="presParOf" srcId="{4617F426-4DAD-734D-AEDF-9E4C23681AD5}" destId="{1EF1BDA5-6FF5-0446-8C72-6D7E298E6243}" srcOrd="12" destOrd="0" presId="urn:microsoft.com/office/officeart/2005/8/layout/radial6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9649A5-C646-B74F-BF3B-4D0D524D04E0}" type="doc">
      <dgm:prSet loTypeId="urn:microsoft.com/office/officeart/2005/8/layout/chevron1" loCatId="" qsTypeId="urn:microsoft.com/office/officeart/2005/8/quickstyle/simple1#1" qsCatId="simple" csTypeId="urn:microsoft.com/office/officeart/2005/8/colors/accent5_2#1" csCatId="accent5" phldr="1"/>
      <dgm:spPr/>
    </dgm:pt>
    <dgm:pt modelId="{4FCC7E81-4CB6-0F47-B039-A58F5F7E78F4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2400" b="1" dirty="0">
              <a:latin typeface="微软雅黑" panose="020B0503020204020204" charset="-122"/>
              <a:ea typeface="微软雅黑" panose="020B0503020204020204" charset="-122"/>
            </a:rPr>
            <a:t>人工管理</a:t>
          </a:r>
        </a:p>
      </dgm:t>
    </dgm:pt>
    <dgm:pt modelId="{11C42607-0203-0545-8AE9-71D2812358BD}" type="parTrans" cxnId="{6A25FB9C-8553-304A-AFED-B11F989F1738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</a:endParaRPr>
        </a:p>
      </dgm:t>
    </dgm:pt>
    <dgm:pt modelId="{4ECE365B-F3C1-2243-9DCA-1D170BE8908B}" type="sibTrans" cxnId="{6A25FB9C-8553-304A-AFED-B11F989F1738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</a:endParaRPr>
        </a:p>
      </dgm:t>
    </dgm:pt>
    <dgm:pt modelId="{F3745A82-4D42-444D-939B-FDB5D6A25F60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2400" b="1" dirty="0">
              <a:latin typeface="微软雅黑" panose="020B0503020204020204" charset="-122"/>
              <a:ea typeface="微软雅黑" panose="020B0503020204020204" charset="-122"/>
            </a:rPr>
            <a:t>文件系统管理</a:t>
          </a:r>
        </a:p>
      </dgm:t>
    </dgm:pt>
    <dgm:pt modelId="{A88E2082-1D3C-5E42-A0D6-8578BB738509}" type="parTrans" cxnId="{8E4D4973-FE26-6841-837A-B9EC485A0BA9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</a:endParaRPr>
        </a:p>
      </dgm:t>
    </dgm:pt>
    <dgm:pt modelId="{5C2FB528-52FE-0A43-9D21-10E20F7CA7F1}" type="sibTrans" cxnId="{8E4D4973-FE26-6841-837A-B9EC485A0BA9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</a:endParaRPr>
        </a:p>
      </dgm:t>
    </dgm:pt>
    <dgm:pt modelId="{565AD17A-A991-3E44-85AB-04784BB76C5C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2400" b="1" dirty="0">
              <a:latin typeface="微软雅黑" panose="020B0503020204020204" charset="-122"/>
              <a:ea typeface="微软雅黑" panose="020B0503020204020204" charset="-122"/>
            </a:rPr>
            <a:t>数据库管理</a:t>
          </a:r>
        </a:p>
      </dgm:t>
    </dgm:pt>
    <dgm:pt modelId="{E2E900D5-754F-D943-9135-7E4AED5384E1}" type="parTrans" cxnId="{8841AF45-0FCE-3049-8246-E6DAD90CD6AA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</a:endParaRPr>
        </a:p>
      </dgm:t>
    </dgm:pt>
    <dgm:pt modelId="{C1A230A6-28FE-814A-BCEF-81B3AACECD24}" type="sibTrans" cxnId="{8841AF45-0FCE-3049-8246-E6DAD90CD6AA}">
      <dgm:prSet/>
      <dgm:spPr/>
      <dgm:t>
        <a:bodyPr/>
        <a:lstStyle/>
        <a:p>
          <a:endParaRPr lang="zh-CN" altLang="en-US" sz="2400" b="1">
            <a:latin typeface="微软雅黑" panose="020B0503020204020204" charset="-122"/>
            <a:ea typeface="微软雅黑" panose="020B0503020204020204" charset="-122"/>
          </a:endParaRPr>
        </a:p>
      </dgm:t>
    </dgm:pt>
    <dgm:pt modelId="{62FD3055-CD17-324E-BDED-3AE7D730D9AA}" type="pres">
      <dgm:prSet presAssocID="{999649A5-C646-B74F-BF3B-4D0D524D04E0}" presName="Name0" presStyleCnt="0">
        <dgm:presLayoutVars>
          <dgm:dir/>
          <dgm:animLvl val="lvl"/>
          <dgm:resizeHandles val="exact"/>
        </dgm:presLayoutVars>
      </dgm:prSet>
      <dgm:spPr/>
    </dgm:pt>
    <dgm:pt modelId="{C285469C-28F8-4243-92EB-37948C95562E}" type="pres">
      <dgm:prSet presAssocID="{4FCC7E81-4CB6-0F47-B039-A58F5F7E78F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CAB7A1F-E585-DC48-9E67-0C65CC715DE9}" type="pres">
      <dgm:prSet presAssocID="{4ECE365B-F3C1-2243-9DCA-1D170BE8908B}" presName="parTxOnlySpace" presStyleCnt="0"/>
      <dgm:spPr/>
    </dgm:pt>
    <dgm:pt modelId="{B6AA4060-87E9-5F4D-BC40-DE052D78AFA1}" type="pres">
      <dgm:prSet presAssocID="{F3745A82-4D42-444D-939B-FDB5D6A25F60}" presName="parTxOnly" presStyleLbl="node1" presStyleIdx="1" presStyleCnt="3" custScaleX="112332">
        <dgm:presLayoutVars>
          <dgm:chMax val="0"/>
          <dgm:chPref val="0"/>
          <dgm:bulletEnabled val="1"/>
        </dgm:presLayoutVars>
      </dgm:prSet>
      <dgm:spPr/>
    </dgm:pt>
    <dgm:pt modelId="{6D8BC36F-C882-1A48-80B9-5E60694F25DA}" type="pres">
      <dgm:prSet presAssocID="{5C2FB528-52FE-0A43-9D21-10E20F7CA7F1}" presName="parTxOnlySpace" presStyleCnt="0"/>
      <dgm:spPr/>
    </dgm:pt>
    <dgm:pt modelId="{D228FBC0-6C0F-D246-BF84-04997F690EA0}" type="pres">
      <dgm:prSet presAssocID="{565AD17A-A991-3E44-85AB-04784BB76C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4F8EE01-00D5-DA4F-8415-3AB261C5262A}" type="presOf" srcId="{F3745A82-4D42-444D-939B-FDB5D6A25F60}" destId="{B6AA4060-87E9-5F4D-BC40-DE052D78AFA1}" srcOrd="0" destOrd="0" presId="urn:microsoft.com/office/officeart/2005/8/layout/chevron1"/>
    <dgm:cxn modelId="{8841AF45-0FCE-3049-8246-E6DAD90CD6AA}" srcId="{999649A5-C646-B74F-BF3B-4D0D524D04E0}" destId="{565AD17A-A991-3E44-85AB-04784BB76C5C}" srcOrd="2" destOrd="0" parTransId="{E2E900D5-754F-D943-9135-7E4AED5384E1}" sibTransId="{C1A230A6-28FE-814A-BCEF-81B3AACECD24}"/>
    <dgm:cxn modelId="{5EFFB95F-5F42-4846-BED8-810EDB8ACA17}" type="presOf" srcId="{4FCC7E81-4CB6-0F47-B039-A58F5F7E78F4}" destId="{C285469C-28F8-4243-92EB-37948C95562E}" srcOrd="0" destOrd="0" presId="urn:microsoft.com/office/officeart/2005/8/layout/chevron1"/>
    <dgm:cxn modelId="{8E4D4973-FE26-6841-837A-B9EC485A0BA9}" srcId="{999649A5-C646-B74F-BF3B-4D0D524D04E0}" destId="{F3745A82-4D42-444D-939B-FDB5D6A25F60}" srcOrd="1" destOrd="0" parTransId="{A88E2082-1D3C-5E42-A0D6-8578BB738509}" sibTransId="{5C2FB528-52FE-0A43-9D21-10E20F7CA7F1}"/>
    <dgm:cxn modelId="{6A25FB9C-8553-304A-AFED-B11F989F1738}" srcId="{999649A5-C646-B74F-BF3B-4D0D524D04E0}" destId="{4FCC7E81-4CB6-0F47-B039-A58F5F7E78F4}" srcOrd="0" destOrd="0" parTransId="{11C42607-0203-0545-8AE9-71D2812358BD}" sibTransId="{4ECE365B-F3C1-2243-9DCA-1D170BE8908B}"/>
    <dgm:cxn modelId="{1E45A3B1-3F2E-644E-B2C1-A98BDBB31EC4}" type="presOf" srcId="{999649A5-C646-B74F-BF3B-4D0D524D04E0}" destId="{62FD3055-CD17-324E-BDED-3AE7D730D9AA}" srcOrd="0" destOrd="0" presId="urn:microsoft.com/office/officeart/2005/8/layout/chevron1"/>
    <dgm:cxn modelId="{563BF6F7-2791-BF40-A1C6-DB9D7E150A7E}" type="presOf" srcId="{565AD17A-A991-3E44-85AB-04784BB76C5C}" destId="{D228FBC0-6C0F-D246-BF84-04997F690EA0}" srcOrd="0" destOrd="0" presId="urn:microsoft.com/office/officeart/2005/8/layout/chevron1"/>
    <dgm:cxn modelId="{7196615F-8B46-8B4D-9601-D902F9406D83}" type="presParOf" srcId="{62FD3055-CD17-324E-BDED-3AE7D730D9AA}" destId="{C285469C-28F8-4243-92EB-37948C95562E}" srcOrd="0" destOrd="0" presId="urn:microsoft.com/office/officeart/2005/8/layout/chevron1"/>
    <dgm:cxn modelId="{FC205400-2527-5244-A132-378CCD91061E}" type="presParOf" srcId="{62FD3055-CD17-324E-BDED-3AE7D730D9AA}" destId="{CCAB7A1F-E585-DC48-9E67-0C65CC715DE9}" srcOrd="1" destOrd="0" presId="urn:microsoft.com/office/officeart/2005/8/layout/chevron1"/>
    <dgm:cxn modelId="{812FE842-6C30-004A-A19F-E664053F5FC7}" type="presParOf" srcId="{62FD3055-CD17-324E-BDED-3AE7D730D9AA}" destId="{B6AA4060-87E9-5F4D-BC40-DE052D78AFA1}" srcOrd="2" destOrd="0" presId="urn:microsoft.com/office/officeart/2005/8/layout/chevron1"/>
    <dgm:cxn modelId="{F85AC56C-0BA9-F849-8F68-0E34E7C214F2}" type="presParOf" srcId="{62FD3055-CD17-324E-BDED-3AE7D730D9AA}" destId="{6D8BC36F-C882-1A48-80B9-5E60694F25DA}" srcOrd="3" destOrd="0" presId="urn:microsoft.com/office/officeart/2005/8/layout/chevron1"/>
    <dgm:cxn modelId="{258D4E5A-5907-BA4E-A7F0-16E9B03D5884}" type="presParOf" srcId="{62FD3055-CD17-324E-BDED-3AE7D730D9AA}" destId="{D228FBC0-6C0F-D246-BF84-04997F690EA0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69099C-984F-EA43-B7C4-1F48A245C1D4}" type="doc">
      <dgm:prSet loTypeId="urn:microsoft.com/office/officeart/2005/8/layout/cycle6#1" loCatId="" qsTypeId="urn:microsoft.com/office/officeart/2005/8/quickstyle/simple2#2" qsCatId="simple" csTypeId="urn:microsoft.com/office/officeart/2005/8/colors/accent2_5#1" csCatId="accent2" phldr="1"/>
      <dgm:spPr/>
      <dgm:t>
        <a:bodyPr/>
        <a:lstStyle/>
        <a:p>
          <a:endParaRPr lang="zh-CN" altLang="en-US"/>
        </a:p>
      </dgm:t>
    </dgm:pt>
    <dgm:pt modelId="{A09DA51B-F7B3-FA48-B047-E83C4456DBC1}">
      <dgm:prSet phldrT="[文本]" custT="1"/>
      <dgm:spPr>
        <a:xfrm>
          <a:off x="4410942" y="873163"/>
          <a:ext cx="1709736" cy="711013"/>
        </a:xfrm>
      </dgm:spPr>
      <dgm:t>
        <a:bodyPr/>
        <a:lstStyle/>
        <a:p>
          <a:r>
            <a: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+mn-cs"/>
            </a:rPr>
            <a:t>新型硬件</a:t>
          </a:r>
          <a:endParaRPr lang="zh-CN" altLang="en-US" sz="2400" dirty="0">
            <a:latin typeface="黑体" panose="02010609060101010101" pitchFamily="49" charset="-122"/>
            <a:ea typeface="黑体" panose="02010609060101010101" pitchFamily="49" charset="-122"/>
            <a:cs typeface="+mn-cs"/>
          </a:endParaRPr>
        </a:p>
      </dgm:t>
    </dgm:pt>
    <dgm:pt modelId="{08C838C3-B85E-7145-9A67-DA4BD92A2A28}" type="parTrans" cxnId="{FDE4B57A-5F62-FB48-8542-07778DCE8F03}">
      <dgm:prSet/>
      <dgm:spPr/>
      <dgm:t>
        <a:bodyPr/>
        <a:lstStyle/>
        <a:p>
          <a:endParaRPr lang="zh-CN" altLang="en-US" sz="40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91A4B47B-AF0D-8445-8A94-BEE6C32969D2}" type="sibTrans" cxnId="{FDE4B57A-5F62-FB48-8542-07778DCE8F03}">
      <dgm:prSet/>
      <dgm:spPr>
        <a:xfrm>
          <a:off x="2134218" y="388007"/>
          <a:ext cx="3347218" cy="3347218"/>
        </a:xfrm>
      </dgm:spPr>
      <dgm:t>
        <a:bodyPr/>
        <a:lstStyle/>
        <a:p>
          <a:endParaRPr lang="zh-CN" altLang="en-US" sz="40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7E8DFFAF-11E4-264B-B027-83494CA32EB7}">
      <dgm:prSet phldrT="[文本]" custT="1"/>
      <dgm:spPr>
        <a:xfrm>
          <a:off x="4410943" y="2513297"/>
          <a:ext cx="1709736" cy="711013"/>
        </a:xfrm>
      </dgm:spPr>
      <dgm:t>
        <a:bodyPr/>
        <a:lstStyle/>
        <a:p>
          <a:r>
            <a: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+mn-cs"/>
            </a:rPr>
            <a:t>计算模式</a:t>
          </a:r>
          <a:endParaRPr lang="zh-CN" altLang="en-US" sz="2400" dirty="0">
            <a:latin typeface="黑体" panose="02010609060101010101" pitchFamily="49" charset="-122"/>
            <a:ea typeface="黑体" panose="02010609060101010101" pitchFamily="49" charset="-122"/>
            <a:cs typeface="+mn-cs"/>
          </a:endParaRPr>
        </a:p>
      </dgm:t>
    </dgm:pt>
    <dgm:pt modelId="{B7B041CD-7BA9-D84C-AF1C-3E6B1FF33E5A}" type="parTrans" cxnId="{C75163B4-7AA4-C047-B778-8FD064FD1875}">
      <dgm:prSet/>
      <dgm:spPr/>
      <dgm:t>
        <a:bodyPr/>
        <a:lstStyle/>
        <a:p>
          <a:endParaRPr lang="zh-CN" altLang="en-US" sz="40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555D0F66-34F6-C244-88A0-A7ECCEF3D04F}" type="sibTrans" cxnId="{C75163B4-7AA4-C047-B778-8FD064FD1875}">
      <dgm:prSet/>
      <dgm:spPr>
        <a:xfrm>
          <a:off x="2142814" y="358390"/>
          <a:ext cx="3347218" cy="3347218"/>
        </a:xfrm>
      </dgm:spPr>
      <dgm:t>
        <a:bodyPr/>
        <a:lstStyle/>
        <a:p>
          <a:endParaRPr lang="zh-CN" altLang="en-US" sz="40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327C87C3-D61A-F945-810E-BFD266A0BC65}">
      <dgm:prSet phldrT="[文本]" custT="1"/>
      <dgm:spPr>
        <a:xfrm>
          <a:off x="2961555" y="3350102"/>
          <a:ext cx="1709736" cy="711013"/>
        </a:xfrm>
      </dgm:spPr>
      <dgm:t>
        <a:bodyPr/>
        <a:lstStyle/>
        <a:p>
          <a:r>
            <a: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+mn-cs"/>
            </a:rPr>
            <a:t>架构演进</a:t>
          </a:r>
          <a:endParaRPr lang="zh-CN" altLang="en-US" sz="2400" dirty="0">
            <a:latin typeface="黑体" panose="02010609060101010101" pitchFamily="49" charset="-122"/>
            <a:ea typeface="黑体" panose="02010609060101010101" pitchFamily="49" charset="-122"/>
            <a:cs typeface="+mn-cs"/>
          </a:endParaRPr>
        </a:p>
      </dgm:t>
    </dgm:pt>
    <dgm:pt modelId="{12B18D25-D389-4541-9573-FEDBD91E8177}" type="parTrans" cxnId="{34C302DD-AED0-5D42-8DCF-3C95A557996C}">
      <dgm:prSet/>
      <dgm:spPr/>
      <dgm:t>
        <a:bodyPr/>
        <a:lstStyle/>
        <a:p>
          <a:endParaRPr lang="zh-CN" altLang="en-US" sz="40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B266FB31-CE8A-7B44-9F58-C54E8DA817FB}" type="sibTrans" cxnId="{34C302DD-AED0-5D42-8DCF-3C95A557996C}">
      <dgm:prSet/>
      <dgm:spPr>
        <a:xfrm>
          <a:off x="2142814" y="358390"/>
          <a:ext cx="3347218" cy="3347218"/>
        </a:xfrm>
      </dgm:spPr>
      <dgm:t>
        <a:bodyPr/>
        <a:lstStyle/>
        <a:p>
          <a:endParaRPr lang="zh-CN" altLang="en-US" sz="40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6ECE4ED7-141D-ED4A-B0FB-D18C263F9CB2}">
      <dgm:prSet phldrT="[文本]" custT="1"/>
      <dgm:spPr>
        <a:xfrm>
          <a:off x="1512168" y="873163"/>
          <a:ext cx="1709736" cy="711013"/>
        </a:xfrm>
      </dgm:spPr>
      <dgm:t>
        <a:bodyPr/>
        <a:lstStyle/>
        <a:p>
          <a:r>
            <a: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+mn-cs"/>
            </a:rPr>
            <a:t>软件技术</a:t>
          </a:r>
          <a:endParaRPr lang="zh-CN" altLang="en-US" sz="2400" dirty="0">
            <a:latin typeface="黑体" panose="02010609060101010101" pitchFamily="49" charset="-122"/>
            <a:ea typeface="黑体" panose="02010609060101010101" pitchFamily="49" charset="-122"/>
            <a:cs typeface="+mn-cs"/>
          </a:endParaRPr>
        </a:p>
      </dgm:t>
    </dgm:pt>
    <dgm:pt modelId="{7D3CD87E-F2C4-AC47-89F4-A07227797FD7}" type="parTrans" cxnId="{BAB574E2-9F11-044B-B7E3-984043724D48}">
      <dgm:prSet/>
      <dgm:spPr/>
      <dgm:t>
        <a:bodyPr/>
        <a:lstStyle/>
        <a:p>
          <a:endParaRPr lang="zh-CN" altLang="en-US" sz="40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950E8A39-A7DB-044F-ADDA-AF7D4C334F2F}" type="sibTrans" cxnId="{BAB574E2-9F11-044B-B7E3-984043724D48}">
      <dgm:prSet/>
      <dgm:spPr>
        <a:xfrm>
          <a:off x="2197353" y="324554"/>
          <a:ext cx="3347218" cy="3347218"/>
        </a:xfrm>
      </dgm:spPr>
      <dgm:t>
        <a:bodyPr/>
        <a:lstStyle/>
        <a:p>
          <a:endParaRPr lang="zh-CN" altLang="en-US" sz="40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0F85E53C-45B0-2946-8E02-DC57FF11F433}">
      <dgm:prSet custT="1"/>
      <dgm:spPr>
        <a:xfrm>
          <a:off x="2961555" y="2883"/>
          <a:ext cx="1709736" cy="711013"/>
        </a:xfrm>
      </dgm:spPr>
      <dgm:t>
        <a:bodyPr/>
        <a:lstStyle/>
        <a:p>
          <a:r>
            <a: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+mn-cs"/>
            </a:rPr>
            <a:t>数据模型</a:t>
          </a:r>
          <a:endParaRPr lang="zh-CN" altLang="en-US" sz="2400" dirty="0">
            <a:latin typeface="黑体" panose="02010609060101010101" pitchFamily="49" charset="-122"/>
            <a:ea typeface="黑体" panose="02010609060101010101" pitchFamily="49" charset="-122"/>
            <a:cs typeface="+mn-cs"/>
          </a:endParaRPr>
        </a:p>
      </dgm:t>
    </dgm:pt>
    <dgm:pt modelId="{E6C036F0-F303-084F-AD8F-5747B5CBBBD8}" type="parTrans" cxnId="{FE9167ED-9949-1649-98C2-AE133D800C33}">
      <dgm:prSet/>
      <dgm:spPr/>
      <dgm:t>
        <a:bodyPr/>
        <a:lstStyle/>
        <a:p>
          <a:endParaRPr lang="zh-CN" altLang="en-US" sz="40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014FEC07-A06D-8D49-8664-EE72D3CE2362}" type="sibTrans" cxnId="{FE9167ED-9949-1649-98C2-AE133D800C33}">
      <dgm:prSet/>
      <dgm:spPr>
        <a:xfrm>
          <a:off x="2088275" y="324554"/>
          <a:ext cx="3347218" cy="3347218"/>
        </a:xfrm>
      </dgm:spPr>
      <dgm:t>
        <a:bodyPr/>
        <a:lstStyle/>
        <a:p>
          <a:endParaRPr lang="zh-CN" altLang="en-US" sz="40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C1773D71-2E97-0C4C-A708-8F4F9F60E680}">
      <dgm:prSet phldrT="[文本]" custT="1"/>
      <dgm:spPr>
        <a:xfrm>
          <a:off x="1512167" y="2513297"/>
          <a:ext cx="1709736" cy="711013"/>
        </a:xfrm>
      </dgm:spPr>
      <dgm:t>
        <a:bodyPr/>
        <a:lstStyle/>
        <a:p>
          <a:r>
            <a:rPr lang="zh-CN" altLang="en-US" sz="2400">
              <a:latin typeface="黑体" panose="02010609060101010101" pitchFamily="49" charset="-122"/>
              <a:ea typeface="黑体" panose="02010609060101010101" pitchFamily="49" charset="-122"/>
              <a:cs typeface="+mn-cs"/>
            </a:rPr>
            <a:t>新型应用</a:t>
          </a:r>
          <a:endParaRPr lang="zh-CN" altLang="en-US" sz="2400" dirty="0">
            <a:latin typeface="黑体" panose="02010609060101010101" pitchFamily="49" charset="-122"/>
            <a:ea typeface="黑体" panose="02010609060101010101" pitchFamily="49" charset="-122"/>
            <a:cs typeface="+mn-cs"/>
          </a:endParaRPr>
        </a:p>
      </dgm:t>
    </dgm:pt>
    <dgm:pt modelId="{B390207A-0D18-884B-A3F9-7AD75C606B20}" type="parTrans" cxnId="{EB679A93-D100-0C43-A27E-7CEA856210F8}">
      <dgm:prSet/>
      <dgm:spPr/>
      <dgm:t>
        <a:bodyPr/>
        <a:lstStyle/>
        <a:p>
          <a:endParaRPr lang="zh-CN" altLang="en-US" sz="40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733ED016-EA1B-0847-9132-04BE492CCBB8}" type="sibTrans" cxnId="{EB679A93-D100-0C43-A27E-7CEA856210F8}">
      <dgm:prSet/>
      <dgm:spPr>
        <a:xfrm>
          <a:off x="2151410" y="388007"/>
          <a:ext cx="3347218" cy="3347218"/>
        </a:xfrm>
      </dgm:spPr>
      <dgm:t>
        <a:bodyPr/>
        <a:lstStyle/>
        <a:p>
          <a:endParaRPr lang="zh-CN" altLang="en-US" sz="4000">
            <a:latin typeface="黑体" panose="02010609060101010101" pitchFamily="49" charset="-122"/>
            <a:ea typeface="黑体" panose="02010609060101010101" pitchFamily="49" charset="-122"/>
          </a:endParaRPr>
        </a:p>
      </dgm:t>
    </dgm:pt>
    <dgm:pt modelId="{3B7B2691-10E1-F641-ABC9-9AE09FC1AFC9}" type="pres">
      <dgm:prSet presAssocID="{BE69099C-984F-EA43-B7C4-1F48A245C1D4}" presName="cycle" presStyleCnt="0">
        <dgm:presLayoutVars>
          <dgm:dir/>
          <dgm:resizeHandles val="exact"/>
        </dgm:presLayoutVars>
      </dgm:prSet>
      <dgm:spPr/>
    </dgm:pt>
    <dgm:pt modelId="{9B847089-AD56-024D-848C-97D46F1377BC}" type="pres">
      <dgm:prSet presAssocID="{0F85E53C-45B0-2946-8E02-DC57FF11F433}" presName="node" presStyleLbl="node1" presStyleIdx="0" presStyleCnt="6" custScaleX="156302">
        <dgm:presLayoutVars>
          <dgm:bulletEnabled val="1"/>
        </dgm:presLayoutVars>
      </dgm:prSet>
      <dgm:spPr>
        <a:prstGeom prst="roundRect">
          <a:avLst/>
        </a:prstGeom>
      </dgm:spPr>
    </dgm:pt>
    <dgm:pt modelId="{64DD3217-D922-5243-9BE0-86CCB67FD7C6}" type="pres">
      <dgm:prSet presAssocID="{0F85E53C-45B0-2946-8E02-DC57FF11F433}" presName="spNode" presStyleCnt="0"/>
      <dgm:spPr/>
    </dgm:pt>
    <dgm:pt modelId="{0D8E4ECD-5B1A-D147-9A5B-53FD8B50C829}" type="pres">
      <dgm:prSet presAssocID="{014FEC07-A06D-8D49-8664-EE72D3CE2362}" presName="sibTrans" presStyleLbl="sibTrans1D1" presStyleIdx="0" presStyleCnt="6"/>
      <dgm:spPr>
        <a:custGeom>
          <a:avLst/>
          <a:gdLst/>
          <a:ahLst/>
          <a:cxnLst/>
          <a:rect l="0" t="0" r="0" b="0"/>
          <a:pathLst>
            <a:path>
              <a:moveTo>
                <a:pt x="2586644" y="270992"/>
              </a:moveTo>
              <a:arcTo wR="1673609" hR="1673609" stAng="18183730" swAng="873160"/>
            </a:path>
          </a:pathLst>
        </a:custGeom>
      </dgm:spPr>
    </dgm:pt>
    <dgm:pt modelId="{42773BDB-A8F4-4A4F-A22D-456012E1F230}" type="pres">
      <dgm:prSet presAssocID="{A09DA51B-F7B3-FA48-B047-E83C4456DBC1}" presName="node" presStyleLbl="node1" presStyleIdx="1" presStyleCnt="6" custScaleX="156302" custRadScaleRad="99015" custRadScaleInc="5012">
        <dgm:presLayoutVars>
          <dgm:bulletEnabled val="1"/>
        </dgm:presLayoutVars>
      </dgm:prSet>
      <dgm:spPr>
        <a:prstGeom prst="roundRect">
          <a:avLst/>
        </a:prstGeom>
      </dgm:spPr>
    </dgm:pt>
    <dgm:pt modelId="{8D44073A-3D84-2048-83CA-925A73C30A9D}" type="pres">
      <dgm:prSet presAssocID="{A09DA51B-F7B3-FA48-B047-E83C4456DBC1}" presName="spNode" presStyleCnt="0"/>
      <dgm:spPr/>
    </dgm:pt>
    <dgm:pt modelId="{4509E42B-98EA-264A-A534-8569B756FF35}" type="pres">
      <dgm:prSet presAssocID="{91A4B47B-AF0D-8445-8A94-BEE6C32969D2}" presName="sibTrans" presStyleLbl="sibTrans1D1" presStyleIdx="1" presStyleCnt="6"/>
      <dgm:spPr>
        <a:custGeom>
          <a:avLst/>
          <a:gdLst/>
          <a:ahLst/>
          <a:cxnLst/>
          <a:rect l="0" t="0" r="0" b="0"/>
          <a:pathLst>
            <a:path>
              <a:moveTo>
                <a:pt x="3280299" y="1205083"/>
              </a:moveTo>
              <a:arcTo wR="1673609" hR="1673609" stAng="20624568" swAng="1895789"/>
            </a:path>
          </a:pathLst>
        </a:custGeom>
      </dgm:spPr>
    </dgm:pt>
    <dgm:pt modelId="{059A53C3-25B5-D746-8162-979A5E957CE1}" type="pres">
      <dgm:prSet presAssocID="{7E8DFFAF-11E4-264B-B027-83494CA32EB7}" presName="node" presStyleLbl="node1" presStyleIdx="2" presStyleCnt="6" custScaleX="156302">
        <dgm:presLayoutVars>
          <dgm:bulletEnabled val="1"/>
        </dgm:presLayoutVars>
      </dgm:prSet>
      <dgm:spPr>
        <a:prstGeom prst="roundRect">
          <a:avLst/>
        </a:prstGeom>
      </dgm:spPr>
    </dgm:pt>
    <dgm:pt modelId="{84C91763-CF03-6E45-BA70-8118A07E60DB}" type="pres">
      <dgm:prSet presAssocID="{7E8DFFAF-11E4-264B-B027-83494CA32EB7}" presName="spNode" presStyleCnt="0"/>
      <dgm:spPr/>
    </dgm:pt>
    <dgm:pt modelId="{57D30E1D-8E44-ED49-AF9B-B13F86A2A2A8}" type="pres">
      <dgm:prSet presAssocID="{555D0F66-34F6-C244-88A0-A7ECCEF3D04F}" presName="sibTrans" presStyleLbl="sibTrans1D1" presStyleIdx="2" presStyleCnt="6"/>
      <dgm:spPr>
        <a:custGeom>
          <a:avLst/>
          <a:gdLst/>
          <a:ahLst/>
          <a:cxnLst/>
          <a:rect l="0" t="0" r="0" b="0"/>
          <a:pathLst>
            <a:path>
              <a:moveTo>
                <a:pt x="2845192" y="2868749"/>
              </a:moveTo>
              <a:arcTo wR="1673609" hR="1673609" stAng="2734217" swAng="814492"/>
            </a:path>
          </a:pathLst>
        </a:custGeom>
      </dgm:spPr>
    </dgm:pt>
    <dgm:pt modelId="{5239D42A-32C9-7F4B-A844-C5A135DA453E}" type="pres">
      <dgm:prSet presAssocID="{327C87C3-D61A-F945-810E-BFD266A0BC65}" presName="node" presStyleLbl="node1" presStyleIdx="3" presStyleCnt="6" custScaleX="156302">
        <dgm:presLayoutVars>
          <dgm:bulletEnabled val="1"/>
        </dgm:presLayoutVars>
      </dgm:prSet>
      <dgm:spPr>
        <a:prstGeom prst="roundRect">
          <a:avLst/>
        </a:prstGeom>
      </dgm:spPr>
    </dgm:pt>
    <dgm:pt modelId="{BD4DD202-1311-1449-8B85-55192EF651A5}" type="pres">
      <dgm:prSet presAssocID="{327C87C3-D61A-F945-810E-BFD266A0BC65}" presName="spNode" presStyleCnt="0"/>
      <dgm:spPr/>
    </dgm:pt>
    <dgm:pt modelId="{C20AB70C-E6C9-D644-A9CA-52DDDE7C850C}" type="pres">
      <dgm:prSet presAssocID="{B266FB31-CE8A-7B44-9F58-C54E8DA817FB}" presName="sibTrans" presStyleLbl="sibTrans1D1" presStyleIdx="3" presStyleCnt="6"/>
      <dgm:spPr>
        <a:custGeom>
          <a:avLst/>
          <a:gdLst/>
          <a:ahLst/>
          <a:cxnLst/>
          <a:rect l="0" t="0" r="0" b="0"/>
          <a:pathLst>
            <a:path>
              <a:moveTo>
                <a:pt x="815273" y="3110351"/>
              </a:moveTo>
              <a:arcTo wR="1673609" hR="1673609" stAng="7251292" swAng="814492"/>
            </a:path>
          </a:pathLst>
        </a:custGeom>
      </dgm:spPr>
    </dgm:pt>
    <dgm:pt modelId="{8AEA9FCA-F44B-484E-A3E5-C38DAEE09FA2}" type="pres">
      <dgm:prSet presAssocID="{C1773D71-2E97-0C4C-A708-8F4F9F60E680}" presName="node" presStyleLbl="node1" presStyleIdx="4" presStyleCnt="6" custScaleX="156302">
        <dgm:presLayoutVars>
          <dgm:bulletEnabled val="1"/>
        </dgm:presLayoutVars>
      </dgm:prSet>
      <dgm:spPr>
        <a:prstGeom prst="roundRect">
          <a:avLst/>
        </a:prstGeom>
      </dgm:spPr>
    </dgm:pt>
    <dgm:pt modelId="{32C1DA79-BBF8-1F4F-AC9B-6061DFFD4752}" type="pres">
      <dgm:prSet presAssocID="{C1773D71-2E97-0C4C-A708-8F4F9F60E680}" presName="spNode" presStyleCnt="0"/>
      <dgm:spPr/>
    </dgm:pt>
    <dgm:pt modelId="{D4F4B2A7-4501-3C4E-B50D-059138B3AA3E}" type="pres">
      <dgm:prSet presAssocID="{733ED016-EA1B-0847-9132-04BE492CCBB8}" presName="sibTrans" presStyleLbl="sibTrans1D1" presStyleIdx="4" presStyleCnt="6"/>
      <dgm:spPr>
        <a:custGeom>
          <a:avLst/>
          <a:gdLst/>
          <a:ahLst/>
          <a:cxnLst/>
          <a:rect l="0" t="0" r="0" b="0"/>
          <a:pathLst>
            <a:path>
              <a:moveTo>
                <a:pt x="59620" y="2116336"/>
              </a:moveTo>
              <a:arcTo wR="1673609" hR="1673609" stAng="9879643" swAng="1895789"/>
            </a:path>
          </a:pathLst>
        </a:custGeom>
      </dgm:spPr>
    </dgm:pt>
    <dgm:pt modelId="{DFDF009D-1A2C-6942-9CC9-972269F070D9}" type="pres">
      <dgm:prSet presAssocID="{6ECE4ED7-141D-ED4A-B0FB-D18C263F9CB2}" presName="node" presStyleLbl="node1" presStyleIdx="5" presStyleCnt="6" custScaleX="156302" custRadScaleRad="99015" custRadScaleInc="-5012">
        <dgm:presLayoutVars>
          <dgm:bulletEnabled val="1"/>
        </dgm:presLayoutVars>
      </dgm:prSet>
      <dgm:spPr>
        <a:prstGeom prst="roundRect">
          <a:avLst/>
        </a:prstGeom>
      </dgm:spPr>
    </dgm:pt>
    <dgm:pt modelId="{FC1A6EC3-8898-B641-B9D2-A3F4A2AD2FBF}" type="pres">
      <dgm:prSet presAssocID="{6ECE4ED7-141D-ED4A-B0FB-D18C263F9CB2}" presName="spNode" presStyleCnt="0"/>
      <dgm:spPr/>
    </dgm:pt>
    <dgm:pt modelId="{36FFBF03-94C1-0C48-AB91-883D06582287}" type="pres">
      <dgm:prSet presAssocID="{950E8A39-A7DB-044F-ADDA-AF7D4C334F2F}" presName="sibTrans" presStyleLbl="sibTrans1D1" presStyleIdx="5" presStyleCnt="6"/>
      <dgm:spPr>
        <a:custGeom>
          <a:avLst/>
          <a:gdLst/>
          <a:ahLst/>
          <a:cxnLst/>
          <a:rect l="0" t="0" r="0" b="0"/>
          <a:pathLst>
            <a:path>
              <a:moveTo>
                <a:pt x="437431" y="545410"/>
              </a:moveTo>
              <a:arcTo wR="1673609" hR="1673609" stAng="13343110" swAng="873160"/>
            </a:path>
          </a:pathLst>
        </a:custGeom>
      </dgm:spPr>
    </dgm:pt>
  </dgm:ptLst>
  <dgm:cxnLst>
    <dgm:cxn modelId="{33594A10-FDC3-4C46-926C-1A8F4B1EFE81}" type="presOf" srcId="{C1773D71-2E97-0C4C-A708-8F4F9F60E680}" destId="{8AEA9FCA-F44B-484E-A3E5-C38DAEE09FA2}" srcOrd="0" destOrd="0" presId="urn:microsoft.com/office/officeart/2005/8/layout/cycle6#1"/>
    <dgm:cxn modelId="{8D04A315-F712-4B18-9EAB-299EAB37234A}" type="presOf" srcId="{91A4B47B-AF0D-8445-8A94-BEE6C32969D2}" destId="{4509E42B-98EA-264A-A534-8569B756FF35}" srcOrd="0" destOrd="0" presId="urn:microsoft.com/office/officeart/2005/8/layout/cycle6#1"/>
    <dgm:cxn modelId="{CAC59A2E-1698-47D2-BA54-9511B6A8EB17}" type="presOf" srcId="{014FEC07-A06D-8D49-8664-EE72D3CE2362}" destId="{0D8E4ECD-5B1A-D147-9A5B-53FD8B50C829}" srcOrd="0" destOrd="0" presId="urn:microsoft.com/office/officeart/2005/8/layout/cycle6#1"/>
    <dgm:cxn modelId="{9D31AE2F-69E3-4AB6-BD9D-A69F7578E090}" type="presOf" srcId="{327C87C3-D61A-F945-810E-BFD266A0BC65}" destId="{5239D42A-32C9-7F4B-A844-C5A135DA453E}" srcOrd="0" destOrd="0" presId="urn:microsoft.com/office/officeart/2005/8/layout/cycle6#1"/>
    <dgm:cxn modelId="{D8DDD53A-D3E1-43EA-B120-57626DE6B9DC}" type="presOf" srcId="{733ED016-EA1B-0847-9132-04BE492CCBB8}" destId="{D4F4B2A7-4501-3C4E-B50D-059138B3AA3E}" srcOrd="0" destOrd="0" presId="urn:microsoft.com/office/officeart/2005/8/layout/cycle6#1"/>
    <dgm:cxn modelId="{D33F973D-A245-45E3-BF7E-F9539BD5804A}" type="presOf" srcId="{6ECE4ED7-141D-ED4A-B0FB-D18C263F9CB2}" destId="{DFDF009D-1A2C-6942-9CC9-972269F070D9}" srcOrd="0" destOrd="0" presId="urn:microsoft.com/office/officeart/2005/8/layout/cycle6#1"/>
    <dgm:cxn modelId="{35E5A269-B5BB-4597-9B17-EBCCAB31FC25}" type="presOf" srcId="{A09DA51B-F7B3-FA48-B047-E83C4456DBC1}" destId="{42773BDB-A8F4-4A4F-A22D-456012E1F230}" srcOrd="0" destOrd="0" presId="urn:microsoft.com/office/officeart/2005/8/layout/cycle6#1"/>
    <dgm:cxn modelId="{CC6AA176-8C64-4CE6-88F7-E93D2E3129F9}" type="presOf" srcId="{950E8A39-A7DB-044F-ADDA-AF7D4C334F2F}" destId="{36FFBF03-94C1-0C48-AB91-883D06582287}" srcOrd="0" destOrd="0" presId="urn:microsoft.com/office/officeart/2005/8/layout/cycle6#1"/>
    <dgm:cxn modelId="{FDE4B57A-5F62-FB48-8542-07778DCE8F03}" srcId="{BE69099C-984F-EA43-B7C4-1F48A245C1D4}" destId="{A09DA51B-F7B3-FA48-B047-E83C4456DBC1}" srcOrd="1" destOrd="0" parTransId="{08C838C3-B85E-7145-9A67-DA4BD92A2A28}" sibTransId="{91A4B47B-AF0D-8445-8A94-BEE6C32969D2}"/>
    <dgm:cxn modelId="{58C71184-B14B-483E-AFCA-E737AEFE49A0}" type="presOf" srcId="{B266FB31-CE8A-7B44-9F58-C54E8DA817FB}" destId="{C20AB70C-E6C9-D644-A9CA-52DDDE7C850C}" srcOrd="0" destOrd="0" presId="urn:microsoft.com/office/officeart/2005/8/layout/cycle6#1"/>
    <dgm:cxn modelId="{EB679A93-D100-0C43-A27E-7CEA856210F8}" srcId="{BE69099C-984F-EA43-B7C4-1F48A245C1D4}" destId="{C1773D71-2E97-0C4C-A708-8F4F9F60E680}" srcOrd="4" destOrd="0" parTransId="{B390207A-0D18-884B-A3F9-7AD75C606B20}" sibTransId="{733ED016-EA1B-0847-9132-04BE492CCBB8}"/>
    <dgm:cxn modelId="{EAF5129D-69C0-48AD-B3BC-3A455E7CDD40}" type="presOf" srcId="{555D0F66-34F6-C244-88A0-A7ECCEF3D04F}" destId="{57D30E1D-8E44-ED49-AF9B-B13F86A2A2A8}" srcOrd="0" destOrd="0" presId="urn:microsoft.com/office/officeart/2005/8/layout/cycle6#1"/>
    <dgm:cxn modelId="{B03563B3-45E3-48E8-AE46-8CA3AFE1A269}" type="presOf" srcId="{0F85E53C-45B0-2946-8E02-DC57FF11F433}" destId="{9B847089-AD56-024D-848C-97D46F1377BC}" srcOrd="0" destOrd="0" presId="urn:microsoft.com/office/officeart/2005/8/layout/cycle6#1"/>
    <dgm:cxn modelId="{C75163B4-7AA4-C047-B778-8FD064FD1875}" srcId="{BE69099C-984F-EA43-B7C4-1F48A245C1D4}" destId="{7E8DFFAF-11E4-264B-B027-83494CA32EB7}" srcOrd="2" destOrd="0" parTransId="{B7B041CD-7BA9-D84C-AF1C-3E6B1FF33E5A}" sibTransId="{555D0F66-34F6-C244-88A0-A7ECCEF3D04F}"/>
    <dgm:cxn modelId="{CE78C3BD-373C-4A1F-98FA-B223B74CB11A}" type="presOf" srcId="{BE69099C-984F-EA43-B7C4-1F48A245C1D4}" destId="{3B7B2691-10E1-F641-ABC9-9AE09FC1AFC9}" srcOrd="0" destOrd="0" presId="urn:microsoft.com/office/officeart/2005/8/layout/cycle6#1"/>
    <dgm:cxn modelId="{34C302DD-AED0-5D42-8DCF-3C95A557996C}" srcId="{BE69099C-984F-EA43-B7C4-1F48A245C1D4}" destId="{327C87C3-D61A-F945-810E-BFD266A0BC65}" srcOrd="3" destOrd="0" parTransId="{12B18D25-D389-4541-9573-FEDBD91E8177}" sibTransId="{B266FB31-CE8A-7B44-9F58-C54E8DA817FB}"/>
    <dgm:cxn modelId="{BAB574E2-9F11-044B-B7E3-984043724D48}" srcId="{BE69099C-984F-EA43-B7C4-1F48A245C1D4}" destId="{6ECE4ED7-141D-ED4A-B0FB-D18C263F9CB2}" srcOrd="5" destOrd="0" parTransId="{7D3CD87E-F2C4-AC47-89F4-A07227797FD7}" sibTransId="{950E8A39-A7DB-044F-ADDA-AF7D4C334F2F}"/>
    <dgm:cxn modelId="{FE9167ED-9949-1649-98C2-AE133D800C33}" srcId="{BE69099C-984F-EA43-B7C4-1F48A245C1D4}" destId="{0F85E53C-45B0-2946-8E02-DC57FF11F433}" srcOrd="0" destOrd="0" parTransId="{E6C036F0-F303-084F-AD8F-5747B5CBBBD8}" sibTransId="{014FEC07-A06D-8D49-8664-EE72D3CE2362}"/>
    <dgm:cxn modelId="{DEBD39EF-858F-439D-8F76-87C09AFDF24B}" type="presOf" srcId="{7E8DFFAF-11E4-264B-B027-83494CA32EB7}" destId="{059A53C3-25B5-D746-8162-979A5E957CE1}" srcOrd="0" destOrd="0" presId="urn:microsoft.com/office/officeart/2005/8/layout/cycle6#1"/>
    <dgm:cxn modelId="{F64735B4-E7E8-4710-A993-9956E6458D99}" type="presParOf" srcId="{3B7B2691-10E1-F641-ABC9-9AE09FC1AFC9}" destId="{9B847089-AD56-024D-848C-97D46F1377BC}" srcOrd="0" destOrd="0" presId="urn:microsoft.com/office/officeart/2005/8/layout/cycle6#1"/>
    <dgm:cxn modelId="{4226B10F-7C86-4374-8A31-A933DEB19581}" type="presParOf" srcId="{3B7B2691-10E1-F641-ABC9-9AE09FC1AFC9}" destId="{64DD3217-D922-5243-9BE0-86CCB67FD7C6}" srcOrd="1" destOrd="0" presId="urn:microsoft.com/office/officeart/2005/8/layout/cycle6#1"/>
    <dgm:cxn modelId="{70993476-3F9F-4C90-B8AC-DD465E5556DF}" type="presParOf" srcId="{3B7B2691-10E1-F641-ABC9-9AE09FC1AFC9}" destId="{0D8E4ECD-5B1A-D147-9A5B-53FD8B50C829}" srcOrd="2" destOrd="0" presId="urn:microsoft.com/office/officeart/2005/8/layout/cycle6#1"/>
    <dgm:cxn modelId="{B2D1D992-8DA0-4703-8D31-7755AF7813DA}" type="presParOf" srcId="{3B7B2691-10E1-F641-ABC9-9AE09FC1AFC9}" destId="{42773BDB-A8F4-4A4F-A22D-456012E1F230}" srcOrd="3" destOrd="0" presId="urn:microsoft.com/office/officeart/2005/8/layout/cycle6#1"/>
    <dgm:cxn modelId="{F16ADB2D-A96D-4652-AD75-95BE97BAB3F1}" type="presParOf" srcId="{3B7B2691-10E1-F641-ABC9-9AE09FC1AFC9}" destId="{8D44073A-3D84-2048-83CA-925A73C30A9D}" srcOrd="4" destOrd="0" presId="urn:microsoft.com/office/officeart/2005/8/layout/cycle6#1"/>
    <dgm:cxn modelId="{D6B0135A-408E-488B-AABB-677B060EE0F4}" type="presParOf" srcId="{3B7B2691-10E1-F641-ABC9-9AE09FC1AFC9}" destId="{4509E42B-98EA-264A-A534-8569B756FF35}" srcOrd="5" destOrd="0" presId="urn:microsoft.com/office/officeart/2005/8/layout/cycle6#1"/>
    <dgm:cxn modelId="{039D0E3A-E4EB-4125-B7CA-078649107C1F}" type="presParOf" srcId="{3B7B2691-10E1-F641-ABC9-9AE09FC1AFC9}" destId="{059A53C3-25B5-D746-8162-979A5E957CE1}" srcOrd="6" destOrd="0" presId="urn:microsoft.com/office/officeart/2005/8/layout/cycle6#1"/>
    <dgm:cxn modelId="{CAA4B92A-C8D2-44FD-861A-FCF287FAE6B2}" type="presParOf" srcId="{3B7B2691-10E1-F641-ABC9-9AE09FC1AFC9}" destId="{84C91763-CF03-6E45-BA70-8118A07E60DB}" srcOrd="7" destOrd="0" presId="urn:microsoft.com/office/officeart/2005/8/layout/cycle6#1"/>
    <dgm:cxn modelId="{6916C27A-6827-429B-AE9A-4DCD9570B224}" type="presParOf" srcId="{3B7B2691-10E1-F641-ABC9-9AE09FC1AFC9}" destId="{57D30E1D-8E44-ED49-AF9B-B13F86A2A2A8}" srcOrd="8" destOrd="0" presId="urn:microsoft.com/office/officeart/2005/8/layout/cycle6#1"/>
    <dgm:cxn modelId="{A4FD1C85-800C-4FD5-B644-281A5BA36477}" type="presParOf" srcId="{3B7B2691-10E1-F641-ABC9-9AE09FC1AFC9}" destId="{5239D42A-32C9-7F4B-A844-C5A135DA453E}" srcOrd="9" destOrd="0" presId="urn:microsoft.com/office/officeart/2005/8/layout/cycle6#1"/>
    <dgm:cxn modelId="{6EF2CA4D-FCEC-4793-91C6-7042EA5496CF}" type="presParOf" srcId="{3B7B2691-10E1-F641-ABC9-9AE09FC1AFC9}" destId="{BD4DD202-1311-1449-8B85-55192EF651A5}" srcOrd="10" destOrd="0" presId="urn:microsoft.com/office/officeart/2005/8/layout/cycle6#1"/>
    <dgm:cxn modelId="{01191DB0-45A7-458F-8002-400E76DA9E76}" type="presParOf" srcId="{3B7B2691-10E1-F641-ABC9-9AE09FC1AFC9}" destId="{C20AB70C-E6C9-D644-A9CA-52DDDE7C850C}" srcOrd="11" destOrd="0" presId="urn:microsoft.com/office/officeart/2005/8/layout/cycle6#1"/>
    <dgm:cxn modelId="{E53B938B-4B9F-4B45-BDB2-5370E14F5161}" type="presParOf" srcId="{3B7B2691-10E1-F641-ABC9-9AE09FC1AFC9}" destId="{8AEA9FCA-F44B-484E-A3E5-C38DAEE09FA2}" srcOrd="12" destOrd="0" presId="urn:microsoft.com/office/officeart/2005/8/layout/cycle6#1"/>
    <dgm:cxn modelId="{5E4D00DA-1F86-49A8-B6ED-1BD02993FFB0}" type="presParOf" srcId="{3B7B2691-10E1-F641-ABC9-9AE09FC1AFC9}" destId="{32C1DA79-BBF8-1F4F-AC9B-6061DFFD4752}" srcOrd="13" destOrd="0" presId="urn:microsoft.com/office/officeart/2005/8/layout/cycle6#1"/>
    <dgm:cxn modelId="{BA3775D5-A641-4A02-8F83-84B2A37DDAB4}" type="presParOf" srcId="{3B7B2691-10E1-F641-ABC9-9AE09FC1AFC9}" destId="{D4F4B2A7-4501-3C4E-B50D-059138B3AA3E}" srcOrd="14" destOrd="0" presId="urn:microsoft.com/office/officeart/2005/8/layout/cycle6#1"/>
    <dgm:cxn modelId="{E527E826-F093-4E8F-A8B9-16D28EEA792B}" type="presParOf" srcId="{3B7B2691-10E1-F641-ABC9-9AE09FC1AFC9}" destId="{DFDF009D-1A2C-6942-9CC9-972269F070D9}" srcOrd="15" destOrd="0" presId="urn:microsoft.com/office/officeart/2005/8/layout/cycle6#1"/>
    <dgm:cxn modelId="{A09EC5A4-B132-4B1C-9CF6-5146EA266C76}" type="presParOf" srcId="{3B7B2691-10E1-F641-ABC9-9AE09FC1AFC9}" destId="{FC1A6EC3-8898-B641-B9D2-A3F4A2AD2FBF}" srcOrd="16" destOrd="0" presId="urn:microsoft.com/office/officeart/2005/8/layout/cycle6#1"/>
    <dgm:cxn modelId="{F9C3A3B8-8FF5-4773-BDC3-75D25AF2CE7E}" type="presParOf" srcId="{3B7B2691-10E1-F641-ABC9-9AE09FC1AFC9}" destId="{36FFBF03-94C1-0C48-AB91-883D06582287}" srcOrd="17" destOrd="0" presId="urn:microsoft.com/office/officeart/2005/8/layout/cycle6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9649A5-C646-B74F-BF3B-4D0D524D04E0}" type="doc">
      <dgm:prSet loTypeId="urn:microsoft.com/office/officeart/2005/8/layout/chevron1" loCatId="" qsTypeId="urn:microsoft.com/office/officeart/2005/8/quickstyle/simple1#2" qsCatId="simple" csTypeId="urn:microsoft.com/office/officeart/2005/8/colors/accent5_2#2" csCatId="accent5" phldr="1"/>
      <dgm:spPr/>
    </dgm:pt>
    <dgm:pt modelId="{4FCC7E81-4CB6-0F47-B039-A58F5F7E78F4}">
      <dgm:prSet phldrT="[文本]" custT="1"/>
      <dgm:spPr>
        <a:solidFill>
          <a:srgbClr val="6F1787"/>
        </a:solidFill>
      </dgm:spPr>
      <dgm:t>
        <a:bodyPr/>
        <a:lstStyle/>
        <a:p>
          <a:r>
            <a:rPr lang="en-US" altLang="zh-CN" sz="2400" b="1" dirty="0">
              <a:latin typeface="微软雅黑" panose="020B0503020204020204" pitchFamily="82" charset="2"/>
              <a:ea typeface="微软雅黑" panose="020B0503020204020204" pitchFamily="82" charset="2"/>
            </a:rPr>
            <a:t>OLTP</a:t>
          </a:r>
          <a:endParaRPr lang="zh-CN" altLang="en-US" sz="2400" b="1" dirty="0">
            <a:latin typeface="微软雅黑" panose="020B0503020204020204" pitchFamily="82" charset="2"/>
            <a:ea typeface="微软雅黑" panose="020B0503020204020204" pitchFamily="82" charset="2"/>
          </a:endParaRPr>
        </a:p>
      </dgm:t>
    </dgm:pt>
    <dgm:pt modelId="{4ECE365B-F3C1-2243-9DCA-1D170BE8908B}" type="sibTrans" cxnId="{6A25FB9C-8553-304A-AFED-B11F989F1738}">
      <dgm:prSet/>
      <dgm:spPr/>
      <dgm:t>
        <a:bodyPr/>
        <a:lstStyle/>
        <a:p>
          <a:endParaRPr lang="zh-CN" altLang="en-US" sz="2800" b="1"/>
        </a:p>
      </dgm:t>
    </dgm:pt>
    <dgm:pt modelId="{11C42607-0203-0545-8AE9-71D2812358BD}" type="parTrans" cxnId="{6A25FB9C-8553-304A-AFED-B11F989F1738}">
      <dgm:prSet/>
      <dgm:spPr/>
      <dgm:t>
        <a:bodyPr/>
        <a:lstStyle/>
        <a:p>
          <a:endParaRPr lang="zh-CN" altLang="en-US" sz="2800" b="1"/>
        </a:p>
      </dgm:t>
    </dgm:pt>
    <dgm:pt modelId="{F3745A82-4D42-444D-939B-FDB5D6A25F60}">
      <dgm:prSet phldrT="[文本]" custT="1"/>
      <dgm:spPr>
        <a:solidFill>
          <a:srgbClr val="6F1787"/>
        </a:solidFill>
      </dgm:spPr>
      <dgm:t>
        <a:bodyPr/>
        <a:lstStyle/>
        <a:p>
          <a:r>
            <a:rPr lang="en-US" altLang="zh-CN" sz="2400" b="1" dirty="0">
              <a:latin typeface="微软雅黑" panose="020B0503020204020204" pitchFamily="82" charset="2"/>
              <a:ea typeface="微软雅黑" panose="020B0503020204020204" pitchFamily="82" charset="2"/>
            </a:rPr>
            <a:t>OLAP</a:t>
          </a:r>
          <a:endParaRPr lang="zh-CN" altLang="en-US" sz="2400" b="1" dirty="0">
            <a:latin typeface="微软雅黑" panose="020B0503020204020204" pitchFamily="82" charset="2"/>
            <a:ea typeface="微软雅黑" panose="020B0503020204020204" pitchFamily="82" charset="2"/>
          </a:endParaRPr>
        </a:p>
      </dgm:t>
    </dgm:pt>
    <dgm:pt modelId="{5C2FB528-52FE-0A43-9D21-10E20F7CA7F1}" type="sibTrans" cxnId="{8E4D4973-FE26-6841-837A-B9EC485A0BA9}">
      <dgm:prSet/>
      <dgm:spPr/>
      <dgm:t>
        <a:bodyPr/>
        <a:lstStyle/>
        <a:p>
          <a:endParaRPr lang="zh-CN" altLang="en-US" sz="2800" b="1"/>
        </a:p>
      </dgm:t>
    </dgm:pt>
    <dgm:pt modelId="{A88E2082-1D3C-5E42-A0D6-8578BB738509}" type="parTrans" cxnId="{8E4D4973-FE26-6841-837A-B9EC485A0BA9}">
      <dgm:prSet/>
      <dgm:spPr/>
      <dgm:t>
        <a:bodyPr/>
        <a:lstStyle/>
        <a:p>
          <a:endParaRPr lang="zh-CN" altLang="en-US" sz="2800" b="1"/>
        </a:p>
      </dgm:t>
    </dgm:pt>
    <dgm:pt modelId="{2FE646F9-E053-5348-96C8-384EBDB3D72B}">
      <dgm:prSet phldrT="[文本]" custT="1"/>
      <dgm:spPr>
        <a:solidFill>
          <a:srgbClr val="6F1787"/>
        </a:solidFill>
      </dgm:spPr>
      <dgm:t>
        <a:bodyPr/>
        <a:lstStyle/>
        <a:p>
          <a:r>
            <a:rPr lang="en-US" altLang="zh-CN" sz="2400" b="1" dirty="0">
              <a:latin typeface="微软雅黑" panose="020B0503020204020204" pitchFamily="82" charset="2"/>
              <a:ea typeface="微软雅黑" panose="020B0503020204020204" pitchFamily="82" charset="2"/>
            </a:rPr>
            <a:t>HTAP</a:t>
          </a:r>
          <a:endParaRPr lang="zh-CN" altLang="en-US" sz="2400" b="1" dirty="0">
            <a:latin typeface="微软雅黑" panose="020B0503020204020204" pitchFamily="82" charset="2"/>
            <a:ea typeface="微软雅黑" panose="020B0503020204020204" pitchFamily="82" charset="2"/>
          </a:endParaRPr>
        </a:p>
      </dgm:t>
    </dgm:pt>
    <dgm:pt modelId="{D29239D6-7296-9146-A34C-D12E16663178}" type="parTrans" cxnId="{B755A509-D9E5-0343-8A0B-133ED2AE0676}">
      <dgm:prSet/>
      <dgm:spPr/>
      <dgm:t>
        <a:bodyPr/>
        <a:lstStyle/>
        <a:p>
          <a:endParaRPr lang="zh-CN" altLang="en-US" sz="2800"/>
        </a:p>
      </dgm:t>
    </dgm:pt>
    <dgm:pt modelId="{7F148EEE-C92C-324D-BF95-C7FA9D2FED86}" type="sibTrans" cxnId="{B755A509-D9E5-0343-8A0B-133ED2AE0676}">
      <dgm:prSet/>
      <dgm:spPr/>
      <dgm:t>
        <a:bodyPr/>
        <a:lstStyle/>
        <a:p>
          <a:endParaRPr lang="zh-CN" altLang="en-US" sz="2800"/>
        </a:p>
      </dgm:t>
    </dgm:pt>
    <dgm:pt modelId="{62FD3055-CD17-324E-BDED-3AE7D730D9AA}" type="pres">
      <dgm:prSet presAssocID="{999649A5-C646-B74F-BF3B-4D0D524D04E0}" presName="Name0" presStyleCnt="0">
        <dgm:presLayoutVars>
          <dgm:dir/>
          <dgm:animLvl val="lvl"/>
          <dgm:resizeHandles val="exact"/>
        </dgm:presLayoutVars>
      </dgm:prSet>
      <dgm:spPr/>
    </dgm:pt>
    <dgm:pt modelId="{C285469C-28F8-4243-92EB-37948C95562E}" type="pres">
      <dgm:prSet presAssocID="{4FCC7E81-4CB6-0F47-B039-A58F5F7E78F4}" presName="parTxOnly" presStyleLbl="node1" presStyleIdx="0" presStyleCnt="3" custScaleX="100054">
        <dgm:presLayoutVars>
          <dgm:chMax val="0"/>
          <dgm:chPref val="0"/>
          <dgm:bulletEnabled val="1"/>
        </dgm:presLayoutVars>
      </dgm:prSet>
      <dgm:spPr/>
    </dgm:pt>
    <dgm:pt modelId="{CCAB7A1F-E585-DC48-9E67-0C65CC715DE9}" type="pres">
      <dgm:prSet presAssocID="{4ECE365B-F3C1-2243-9DCA-1D170BE8908B}" presName="parTxOnlySpace" presStyleCnt="0"/>
      <dgm:spPr/>
    </dgm:pt>
    <dgm:pt modelId="{B6AA4060-87E9-5F4D-BC40-DE052D78AFA1}" type="pres">
      <dgm:prSet presAssocID="{F3745A82-4D42-444D-939B-FDB5D6A25F60}" presName="parTxOnly" presStyleLbl="node1" presStyleIdx="1" presStyleCnt="3" custScaleX="97353">
        <dgm:presLayoutVars>
          <dgm:chMax val="0"/>
          <dgm:chPref val="0"/>
          <dgm:bulletEnabled val="1"/>
        </dgm:presLayoutVars>
      </dgm:prSet>
      <dgm:spPr/>
    </dgm:pt>
    <dgm:pt modelId="{6D8BC36F-C882-1A48-80B9-5E60694F25DA}" type="pres">
      <dgm:prSet presAssocID="{5C2FB528-52FE-0A43-9D21-10E20F7CA7F1}" presName="parTxOnlySpace" presStyleCnt="0"/>
      <dgm:spPr/>
    </dgm:pt>
    <dgm:pt modelId="{FDF80410-44B9-914E-80FE-CD05B58C35D5}" type="pres">
      <dgm:prSet presAssocID="{2FE646F9-E053-5348-96C8-384EBDB3D72B}" presName="parTxOnly" presStyleLbl="node1" presStyleIdx="2" presStyleCnt="3" custLinFactNeighborX="387" custLinFactNeighborY="-40832">
        <dgm:presLayoutVars>
          <dgm:chMax val="0"/>
          <dgm:chPref val="0"/>
          <dgm:bulletEnabled val="1"/>
        </dgm:presLayoutVars>
      </dgm:prSet>
      <dgm:spPr/>
    </dgm:pt>
  </dgm:ptLst>
  <dgm:cxnLst>
    <dgm:cxn modelId="{E4F8EE01-00D5-DA4F-8415-3AB261C5262A}" type="presOf" srcId="{F3745A82-4D42-444D-939B-FDB5D6A25F60}" destId="{B6AA4060-87E9-5F4D-BC40-DE052D78AFA1}" srcOrd="0" destOrd="0" presId="urn:microsoft.com/office/officeart/2005/8/layout/chevron1"/>
    <dgm:cxn modelId="{F773C002-BE2F-3042-9ABE-1E94FBE01195}" type="presOf" srcId="{2FE646F9-E053-5348-96C8-384EBDB3D72B}" destId="{FDF80410-44B9-914E-80FE-CD05B58C35D5}" srcOrd="0" destOrd="0" presId="urn:microsoft.com/office/officeart/2005/8/layout/chevron1"/>
    <dgm:cxn modelId="{B755A509-D9E5-0343-8A0B-133ED2AE0676}" srcId="{999649A5-C646-B74F-BF3B-4D0D524D04E0}" destId="{2FE646F9-E053-5348-96C8-384EBDB3D72B}" srcOrd="2" destOrd="0" parTransId="{D29239D6-7296-9146-A34C-D12E16663178}" sibTransId="{7F148EEE-C92C-324D-BF95-C7FA9D2FED86}"/>
    <dgm:cxn modelId="{5EFFB95F-5F42-4846-BED8-810EDB8ACA17}" type="presOf" srcId="{4FCC7E81-4CB6-0F47-B039-A58F5F7E78F4}" destId="{C285469C-28F8-4243-92EB-37948C95562E}" srcOrd="0" destOrd="0" presId="urn:microsoft.com/office/officeart/2005/8/layout/chevron1"/>
    <dgm:cxn modelId="{8E4D4973-FE26-6841-837A-B9EC485A0BA9}" srcId="{999649A5-C646-B74F-BF3B-4D0D524D04E0}" destId="{F3745A82-4D42-444D-939B-FDB5D6A25F60}" srcOrd="1" destOrd="0" parTransId="{A88E2082-1D3C-5E42-A0D6-8578BB738509}" sibTransId="{5C2FB528-52FE-0A43-9D21-10E20F7CA7F1}"/>
    <dgm:cxn modelId="{6A25FB9C-8553-304A-AFED-B11F989F1738}" srcId="{999649A5-C646-B74F-BF3B-4D0D524D04E0}" destId="{4FCC7E81-4CB6-0F47-B039-A58F5F7E78F4}" srcOrd="0" destOrd="0" parTransId="{11C42607-0203-0545-8AE9-71D2812358BD}" sibTransId="{4ECE365B-F3C1-2243-9DCA-1D170BE8908B}"/>
    <dgm:cxn modelId="{1E45A3B1-3F2E-644E-B2C1-A98BDBB31EC4}" type="presOf" srcId="{999649A5-C646-B74F-BF3B-4D0D524D04E0}" destId="{62FD3055-CD17-324E-BDED-3AE7D730D9AA}" srcOrd="0" destOrd="0" presId="urn:microsoft.com/office/officeart/2005/8/layout/chevron1"/>
    <dgm:cxn modelId="{7196615F-8B46-8B4D-9601-D902F9406D83}" type="presParOf" srcId="{62FD3055-CD17-324E-BDED-3AE7D730D9AA}" destId="{C285469C-28F8-4243-92EB-37948C95562E}" srcOrd="0" destOrd="0" presId="urn:microsoft.com/office/officeart/2005/8/layout/chevron1"/>
    <dgm:cxn modelId="{FC205400-2527-5244-A132-378CCD91061E}" type="presParOf" srcId="{62FD3055-CD17-324E-BDED-3AE7D730D9AA}" destId="{CCAB7A1F-E585-DC48-9E67-0C65CC715DE9}" srcOrd="1" destOrd="0" presId="urn:microsoft.com/office/officeart/2005/8/layout/chevron1"/>
    <dgm:cxn modelId="{812FE842-6C30-004A-A19F-E664053F5FC7}" type="presParOf" srcId="{62FD3055-CD17-324E-BDED-3AE7D730D9AA}" destId="{B6AA4060-87E9-5F4D-BC40-DE052D78AFA1}" srcOrd="2" destOrd="0" presId="urn:microsoft.com/office/officeart/2005/8/layout/chevron1"/>
    <dgm:cxn modelId="{F85AC56C-0BA9-F849-8F68-0E34E7C214F2}" type="presParOf" srcId="{62FD3055-CD17-324E-BDED-3AE7D730D9AA}" destId="{6D8BC36F-C882-1A48-80B9-5E60694F25DA}" srcOrd="3" destOrd="0" presId="urn:microsoft.com/office/officeart/2005/8/layout/chevron1"/>
    <dgm:cxn modelId="{5DFA62D1-18BF-1441-A9B8-3427B38DE0EC}" type="presParOf" srcId="{62FD3055-CD17-324E-BDED-3AE7D730D9AA}" destId="{FDF80410-44B9-914E-80FE-CD05B58C35D5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1BDA5-6FF5-0446-8C72-6D7E298E6243}">
      <dsp:nvSpPr>
        <dsp:cNvPr id="0" name=""/>
        <dsp:cNvSpPr/>
      </dsp:nvSpPr>
      <dsp:spPr>
        <a:xfrm>
          <a:off x="1642787" y="519049"/>
          <a:ext cx="3456853" cy="3456853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3423B1-98A0-CD4A-87E1-D70F683EF1B6}">
      <dsp:nvSpPr>
        <dsp:cNvPr id="0" name=""/>
        <dsp:cNvSpPr/>
      </dsp:nvSpPr>
      <dsp:spPr>
        <a:xfrm>
          <a:off x="1642787" y="519049"/>
          <a:ext cx="3456853" cy="3456853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CA58451-C3CA-6B40-BB6B-965D817A57CE}">
      <dsp:nvSpPr>
        <dsp:cNvPr id="0" name=""/>
        <dsp:cNvSpPr/>
      </dsp:nvSpPr>
      <dsp:spPr>
        <a:xfrm>
          <a:off x="1642787" y="519049"/>
          <a:ext cx="3456853" cy="3456853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bg1">
            <a:lumMod val="8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AB158F3-92C7-A34D-B343-70B3220EBBDB}">
      <dsp:nvSpPr>
        <dsp:cNvPr id="0" name=""/>
        <dsp:cNvSpPr/>
      </dsp:nvSpPr>
      <dsp:spPr>
        <a:xfrm>
          <a:off x="1642787" y="519049"/>
          <a:ext cx="3456853" cy="3456853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rgbClr val="6F1787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B89A6F-D195-8A43-8D1D-127EA334A3CF}">
      <dsp:nvSpPr>
        <dsp:cNvPr id="0" name=""/>
        <dsp:cNvSpPr/>
      </dsp:nvSpPr>
      <dsp:spPr bwMode="white">
        <a:xfrm>
          <a:off x="2575324" y="1451586"/>
          <a:ext cx="1591779" cy="1591779"/>
        </a:xfrm>
        <a:prstGeom prst="ellipse">
          <a:avLst/>
        </a:prstGeom>
        <a:solidFill>
          <a:srgbClr val="6F1787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>
              <a:latin typeface="Calibri" panose="020F0502020204030204"/>
              <a:ea typeface="等线" panose="02010600030101010101" charset="-122"/>
              <a:cs typeface="+mn-cs"/>
            </a:rPr>
            <a:t>事务</a:t>
          </a:r>
          <a:endParaRPr lang="zh-CN" altLang="en-US" sz="4000" kern="1200" dirty="0">
            <a:latin typeface="Calibri" panose="020F0502020204030204"/>
            <a:ea typeface="等线" panose="02010600030101010101" charset="-122"/>
            <a:cs typeface="+mn-cs"/>
          </a:endParaRPr>
        </a:p>
      </dsp:txBody>
      <dsp:txXfrm>
        <a:off x="2808435" y="1684697"/>
        <a:ext cx="1125557" cy="1125557"/>
      </dsp:txXfrm>
    </dsp:sp>
    <dsp:sp modelId="{67C274C3-E277-6E46-B74E-648F2D7B1060}">
      <dsp:nvSpPr>
        <dsp:cNvPr id="0" name=""/>
        <dsp:cNvSpPr/>
      </dsp:nvSpPr>
      <dsp:spPr bwMode="white">
        <a:xfrm>
          <a:off x="2814091" y="2039"/>
          <a:ext cx="1114245" cy="1114245"/>
        </a:xfrm>
        <a:prstGeom prst="ellipse">
          <a:avLst/>
        </a:prstGeom>
        <a:solidFill>
          <a:srgbClr val="6F1787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>
              <a:latin typeface="Calibri" panose="020F0502020204030204"/>
              <a:ea typeface="等线" panose="02010600030101010101" charset="-122"/>
              <a:cs typeface="+mn-cs"/>
            </a:rPr>
            <a:t>A</a:t>
          </a:r>
          <a:endParaRPr lang="zh-CN" altLang="en-US" sz="3800" kern="1200" dirty="0">
            <a:latin typeface="Calibri" panose="020F0502020204030204"/>
            <a:ea typeface="等线" panose="02010600030101010101" charset="-122"/>
            <a:cs typeface="+mn-cs"/>
          </a:endParaRPr>
        </a:p>
      </dsp:txBody>
      <dsp:txXfrm>
        <a:off x="2977268" y="165216"/>
        <a:ext cx="787891" cy="787891"/>
      </dsp:txXfrm>
    </dsp:sp>
    <dsp:sp modelId="{9CBE06C5-B453-9343-BE11-A2B4EDB1C588}">
      <dsp:nvSpPr>
        <dsp:cNvPr id="0" name=""/>
        <dsp:cNvSpPr/>
      </dsp:nvSpPr>
      <dsp:spPr bwMode="white">
        <a:xfrm>
          <a:off x="4502405" y="1690353"/>
          <a:ext cx="1114245" cy="1114245"/>
        </a:xfrm>
        <a:prstGeom prst="ellipse">
          <a:avLst/>
        </a:prstGeom>
        <a:solidFill>
          <a:schemeClr val="bg1">
            <a:lumMod val="8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>
              <a:solidFill>
                <a:schemeClr val="tx1"/>
              </a:solidFill>
              <a:latin typeface="Calibri" panose="020F0502020204030204"/>
              <a:ea typeface="等线" panose="02010600030101010101" charset="-122"/>
              <a:cs typeface="+mn-cs"/>
            </a:rPr>
            <a:t>C</a:t>
          </a:r>
          <a:endParaRPr lang="zh-CN" altLang="en-US" sz="3800" kern="1200" dirty="0">
            <a:solidFill>
              <a:schemeClr val="tx1"/>
            </a:solidFill>
            <a:latin typeface="Calibri" panose="020F0502020204030204"/>
            <a:ea typeface="等线" panose="02010600030101010101" charset="-122"/>
            <a:cs typeface="+mn-cs"/>
          </a:endParaRPr>
        </a:p>
      </dsp:txBody>
      <dsp:txXfrm>
        <a:off x="4665582" y="1853530"/>
        <a:ext cx="787891" cy="787891"/>
      </dsp:txXfrm>
    </dsp:sp>
    <dsp:sp modelId="{634B6DCE-9862-E544-8F43-0D377297C7A0}">
      <dsp:nvSpPr>
        <dsp:cNvPr id="0" name=""/>
        <dsp:cNvSpPr/>
      </dsp:nvSpPr>
      <dsp:spPr bwMode="white">
        <a:xfrm>
          <a:off x="2814091" y="3378667"/>
          <a:ext cx="1114245" cy="111424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>
              <a:latin typeface="Calibri" panose="020F0502020204030204"/>
              <a:ea typeface="等线" panose="02010600030101010101" charset="-122"/>
              <a:cs typeface="+mn-cs"/>
            </a:rPr>
            <a:t>I</a:t>
          </a:r>
          <a:endParaRPr lang="zh-CN" altLang="en-US" sz="3800" kern="1200" dirty="0">
            <a:latin typeface="Calibri" panose="020F0502020204030204"/>
            <a:ea typeface="等线" panose="02010600030101010101" charset="-122"/>
            <a:cs typeface="+mn-cs"/>
          </a:endParaRPr>
        </a:p>
      </dsp:txBody>
      <dsp:txXfrm>
        <a:off x="2977268" y="3541844"/>
        <a:ext cx="787891" cy="787891"/>
      </dsp:txXfrm>
    </dsp:sp>
    <dsp:sp modelId="{3980DEEF-A930-964E-85DC-1E404354F071}">
      <dsp:nvSpPr>
        <dsp:cNvPr id="0" name=""/>
        <dsp:cNvSpPr/>
      </dsp:nvSpPr>
      <dsp:spPr bwMode="white">
        <a:xfrm>
          <a:off x="1125777" y="1690353"/>
          <a:ext cx="1114245" cy="111424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>
              <a:latin typeface="Calibri" panose="020F0502020204030204"/>
              <a:ea typeface="等线" panose="02010600030101010101" charset="-122"/>
              <a:cs typeface="+mn-cs"/>
            </a:rPr>
            <a:t>D</a:t>
          </a:r>
          <a:endParaRPr lang="zh-CN" altLang="en-US" sz="3800" kern="1200" dirty="0">
            <a:latin typeface="Calibri" panose="020F0502020204030204"/>
            <a:ea typeface="等线" panose="02010600030101010101" charset="-122"/>
            <a:cs typeface="+mn-cs"/>
          </a:endParaRPr>
        </a:p>
      </dsp:txBody>
      <dsp:txXfrm>
        <a:off x="1288954" y="1853530"/>
        <a:ext cx="787891" cy="7878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5469C-28F8-4243-92EB-37948C95562E}">
      <dsp:nvSpPr>
        <dsp:cNvPr id="0" name=""/>
        <dsp:cNvSpPr/>
      </dsp:nvSpPr>
      <dsp:spPr bwMode="white">
        <a:xfrm>
          <a:off x="4507" y="0"/>
          <a:ext cx="3765435" cy="559026"/>
        </a:xfrm>
        <a:prstGeom prst="chevron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软雅黑" panose="020B0503020204020204" charset="-122"/>
              <a:ea typeface="微软雅黑" panose="020B0503020204020204" charset="-122"/>
            </a:rPr>
            <a:t>人工管理</a:t>
          </a:r>
        </a:p>
      </dsp:txBody>
      <dsp:txXfrm>
        <a:off x="284020" y="0"/>
        <a:ext cx="3206409" cy="559026"/>
      </dsp:txXfrm>
    </dsp:sp>
    <dsp:sp modelId="{B6AA4060-87E9-5F4D-BC40-DE052D78AFA1}">
      <dsp:nvSpPr>
        <dsp:cNvPr id="0" name=""/>
        <dsp:cNvSpPr/>
      </dsp:nvSpPr>
      <dsp:spPr bwMode="white">
        <a:xfrm>
          <a:off x="3393399" y="0"/>
          <a:ext cx="4229788" cy="559026"/>
        </a:xfrm>
        <a:prstGeom prst="chevron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软雅黑" panose="020B0503020204020204" charset="-122"/>
              <a:ea typeface="微软雅黑" panose="020B0503020204020204" charset="-122"/>
            </a:rPr>
            <a:t>文件系统管理</a:t>
          </a:r>
        </a:p>
      </dsp:txBody>
      <dsp:txXfrm>
        <a:off x="3672912" y="0"/>
        <a:ext cx="3670762" cy="559026"/>
      </dsp:txXfrm>
    </dsp:sp>
    <dsp:sp modelId="{D228FBC0-6C0F-D246-BF84-04997F690EA0}">
      <dsp:nvSpPr>
        <dsp:cNvPr id="0" name=""/>
        <dsp:cNvSpPr/>
      </dsp:nvSpPr>
      <dsp:spPr bwMode="white">
        <a:xfrm>
          <a:off x="7246644" y="0"/>
          <a:ext cx="3765435" cy="559026"/>
        </a:xfrm>
        <a:prstGeom prst="chevron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软雅黑" panose="020B0503020204020204" charset="-122"/>
              <a:ea typeface="微软雅黑" panose="020B0503020204020204" charset="-122"/>
            </a:rPr>
            <a:t>数据库管理</a:t>
          </a:r>
        </a:p>
      </dsp:txBody>
      <dsp:txXfrm>
        <a:off x="7526157" y="0"/>
        <a:ext cx="3206409" cy="5590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847089-AD56-024D-848C-97D46F1377BC}">
      <dsp:nvSpPr>
        <dsp:cNvPr id="0" name=""/>
        <dsp:cNvSpPr/>
      </dsp:nvSpPr>
      <dsp:spPr bwMode="white">
        <a:xfrm>
          <a:off x="2960870" y="2882"/>
          <a:ext cx="1709341" cy="71084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>
              <a:latin typeface="黑体" panose="02010609060101010101" pitchFamily="49" charset="-122"/>
              <a:ea typeface="黑体" panose="02010609060101010101" pitchFamily="49" charset="-122"/>
              <a:cs typeface="+mn-cs"/>
            </a:rPr>
            <a:t>数据模型</a:t>
          </a:r>
          <a:endParaRPr lang="zh-CN" altLang="en-US" sz="2400" kern="1200" dirty="0">
            <a:latin typeface="黑体" panose="02010609060101010101" pitchFamily="49" charset="-122"/>
            <a:ea typeface="黑体" panose="02010609060101010101" pitchFamily="49" charset="-122"/>
            <a:cs typeface="+mn-cs"/>
          </a:endParaRPr>
        </a:p>
      </dsp:txBody>
      <dsp:txXfrm>
        <a:off x="2995571" y="37583"/>
        <a:ext cx="1639939" cy="641447"/>
      </dsp:txXfrm>
    </dsp:sp>
    <dsp:sp modelId="{0D8E4ECD-5B1A-D147-9A5B-53FD8B50C829}">
      <dsp:nvSpPr>
        <dsp:cNvPr id="0" name=""/>
        <dsp:cNvSpPr/>
      </dsp:nvSpPr>
      <dsp:spPr>
        <a:xfrm>
          <a:off x="2087792" y="324479"/>
          <a:ext cx="3346443" cy="3346443"/>
        </a:xfrm>
        <a:custGeom>
          <a:avLst/>
          <a:gdLst/>
          <a:ahLst/>
          <a:cxnLst/>
          <a:rect l="0" t="0" r="0" b="0"/>
          <a:pathLst>
            <a:path>
              <a:moveTo>
                <a:pt x="2586644" y="270992"/>
              </a:moveTo>
              <a:arcTo wR="1673609" hR="1673609" stAng="18183730" swAng="873160"/>
            </a:path>
          </a:pathLst>
        </a:custGeom>
        <a:noFill/>
        <a:ln w="9525" cap="flat" cmpd="sng" algn="ctr">
          <a:solidFill>
            <a:schemeClr val="accent2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773BDB-A8F4-4A4F-A22D-456012E1F230}">
      <dsp:nvSpPr>
        <dsp:cNvPr id="0" name=""/>
        <dsp:cNvSpPr/>
      </dsp:nvSpPr>
      <dsp:spPr bwMode="white">
        <a:xfrm>
          <a:off x="4409921" y="872961"/>
          <a:ext cx="1709341" cy="71084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8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>
              <a:latin typeface="黑体" panose="02010609060101010101" pitchFamily="49" charset="-122"/>
              <a:ea typeface="黑体" panose="02010609060101010101" pitchFamily="49" charset="-122"/>
              <a:cs typeface="+mn-cs"/>
            </a:rPr>
            <a:t>新型硬件</a:t>
          </a:r>
          <a:endParaRPr lang="zh-CN" altLang="en-US" sz="2400" kern="1200" dirty="0">
            <a:latin typeface="黑体" panose="02010609060101010101" pitchFamily="49" charset="-122"/>
            <a:ea typeface="黑体" panose="02010609060101010101" pitchFamily="49" charset="-122"/>
            <a:cs typeface="+mn-cs"/>
          </a:endParaRPr>
        </a:p>
      </dsp:txBody>
      <dsp:txXfrm>
        <a:off x="4444622" y="907662"/>
        <a:ext cx="1639939" cy="641447"/>
      </dsp:txXfrm>
    </dsp:sp>
    <dsp:sp modelId="{4509E42B-98EA-264A-A534-8569B756FF35}">
      <dsp:nvSpPr>
        <dsp:cNvPr id="0" name=""/>
        <dsp:cNvSpPr/>
      </dsp:nvSpPr>
      <dsp:spPr>
        <a:xfrm>
          <a:off x="2133724" y="387917"/>
          <a:ext cx="3346443" cy="3346443"/>
        </a:xfrm>
        <a:custGeom>
          <a:avLst/>
          <a:gdLst/>
          <a:ahLst/>
          <a:cxnLst/>
          <a:rect l="0" t="0" r="0" b="0"/>
          <a:pathLst>
            <a:path>
              <a:moveTo>
                <a:pt x="3280299" y="1205083"/>
              </a:moveTo>
              <a:arcTo wR="1673609" hR="1673609" stAng="20624568" swAng="1895789"/>
            </a:path>
          </a:pathLst>
        </a:custGeom>
        <a:noFill/>
        <a:ln w="9525" cap="flat" cmpd="sng" algn="ctr">
          <a:solidFill>
            <a:schemeClr val="accent2">
              <a:shade val="90000"/>
              <a:hueOff val="0"/>
              <a:satOff val="-2761"/>
              <a:lumOff val="701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9A53C3-25B5-D746-8162-979A5E957CE1}">
      <dsp:nvSpPr>
        <dsp:cNvPr id="0" name=""/>
        <dsp:cNvSpPr/>
      </dsp:nvSpPr>
      <dsp:spPr bwMode="white">
        <a:xfrm>
          <a:off x="4409922" y="2512715"/>
          <a:ext cx="1709341" cy="71084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16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>
              <a:latin typeface="黑体" panose="02010609060101010101" pitchFamily="49" charset="-122"/>
              <a:ea typeface="黑体" panose="02010609060101010101" pitchFamily="49" charset="-122"/>
              <a:cs typeface="+mn-cs"/>
            </a:rPr>
            <a:t>计算模式</a:t>
          </a:r>
          <a:endParaRPr lang="zh-CN" altLang="en-US" sz="2400" kern="1200" dirty="0">
            <a:latin typeface="黑体" panose="02010609060101010101" pitchFamily="49" charset="-122"/>
            <a:ea typeface="黑体" panose="02010609060101010101" pitchFamily="49" charset="-122"/>
            <a:cs typeface="+mn-cs"/>
          </a:endParaRPr>
        </a:p>
      </dsp:txBody>
      <dsp:txXfrm>
        <a:off x="4444623" y="2547416"/>
        <a:ext cx="1639939" cy="641447"/>
      </dsp:txXfrm>
    </dsp:sp>
    <dsp:sp modelId="{57D30E1D-8E44-ED49-AF9B-B13F86A2A2A8}">
      <dsp:nvSpPr>
        <dsp:cNvPr id="0" name=""/>
        <dsp:cNvSpPr/>
      </dsp:nvSpPr>
      <dsp:spPr>
        <a:xfrm>
          <a:off x="2142319" y="358307"/>
          <a:ext cx="3346443" cy="3346443"/>
        </a:xfrm>
        <a:custGeom>
          <a:avLst/>
          <a:gdLst/>
          <a:ahLst/>
          <a:cxnLst/>
          <a:rect l="0" t="0" r="0" b="0"/>
          <a:pathLst>
            <a:path>
              <a:moveTo>
                <a:pt x="2845192" y="2868749"/>
              </a:moveTo>
              <a:arcTo wR="1673609" hR="1673609" stAng="2734217" swAng="814492"/>
            </a:path>
          </a:pathLst>
        </a:custGeom>
        <a:noFill/>
        <a:ln w="9525" cap="flat" cmpd="sng" algn="ctr">
          <a:solidFill>
            <a:schemeClr val="accent2">
              <a:shade val="90000"/>
              <a:hueOff val="0"/>
              <a:satOff val="-5522"/>
              <a:lumOff val="140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39D42A-32C9-7F4B-A844-C5A135DA453E}">
      <dsp:nvSpPr>
        <dsp:cNvPr id="0" name=""/>
        <dsp:cNvSpPr/>
      </dsp:nvSpPr>
      <dsp:spPr bwMode="white">
        <a:xfrm>
          <a:off x="2960870" y="3349326"/>
          <a:ext cx="1709341" cy="71084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4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>
              <a:latin typeface="黑体" panose="02010609060101010101" pitchFamily="49" charset="-122"/>
              <a:ea typeface="黑体" panose="02010609060101010101" pitchFamily="49" charset="-122"/>
              <a:cs typeface="+mn-cs"/>
            </a:rPr>
            <a:t>架构演进</a:t>
          </a:r>
          <a:endParaRPr lang="zh-CN" altLang="en-US" sz="2400" kern="1200" dirty="0">
            <a:latin typeface="黑体" panose="02010609060101010101" pitchFamily="49" charset="-122"/>
            <a:ea typeface="黑体" panose="02010609060101010101" pitchFamily="49" charset="-122"/>
            <a:cs typeface="+mn-cs"/>
          </a:endParaRPr>
        </a:p>
      </dsp:txBody>
      <dsp:txXfrm>
        <a:off x="2995571" y="3384027"/>
        <a:ext cx="1639939" cy="641447"/>
      </dsp:txXfrm>
    </dsp:sp>
    <dsp:sp modelId="{C20AB70C-E6C9-D644-A9CA-52DDDE7C850C}">
      <dsp:nvSpPr>
        <dsp:cNvPr id="0" name=""/>
        <dsp:cNvSpPr/>
      </dsp:nvSpPr>
      <dsp:spPr>
        <a:xfrm>
          <a:off x="2142319" y="358307"/>
          <a:ext cx="3346443" cy="3346443"/>
        </a:xfrm>
        <a:custGeom>
          <a:avLst/>
          <a:gdLst/>
          <a:ahLst/>
          <a:cxnLst/>
          <a:rect l="0" t="0" r="0" b="0"/>
          <a:pathLst>
            <a:path>
              <a:moveTo>
                <a:pt x="815273" y="3110351"/>
              </a:moveTo>
              <a:arcTo wR="1673609" hR="1673609" stAng="7251292" swAng="814492"/>
            </a:path>
          </a:pathLst>
        </a:custGeom>
        <a:noFill/>
        <a:ln w="9525" cap="flat" cmpd="sng" algn="ctr">
          <a:solidFill>
            <a:schemeClr val="accent2">
              <a:shade val="90000"/>
              <a:hueOff val="0"/>
              <a:satOff val="-8283"/>
              <a:lumOff val="2103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EA9FCA-F44B-484E-A3E5-C38DAEE09FA2}">
      <dsp:nvSpPr>
        <dsp:cNvPr id="0" name=""/>
        <dsp:cNvSpPr/>
      </dsp:nvSpPr>
      <dsp:spPr bwMode="white">
        <a:xfrm>
          <a:off x="1511817" y="2512715"/>
          <a:ext cx="1709341" cy="71084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32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>
              <a:latin typeface="黑体" panose="02010609060101010101" pitchFamily="49" charset="-122"/>
              <a:ea typeface="黑体" panose="02010609060101010101" pitchFamily="49" charset="-122"/>
              <a:cs typeface="+mn-cs"/>
            </a:rPr>
            <a:t>新型应用</a:t>
          </a:r>
          <a:endParaRPr lang="zh-CN" altLang="en-US" sz="2400" kern="1200" dirty="0">
            <a:latin typeface="黑体" panose="02010609060101010101" pitchFamily="49" charset="-122"/>
            <a:ea typeface="黑体" panose="02010609060101010101" pitchFamily="49" charset="-122"/>
            <a:cs typeface="+mn-cs"/>
          </a:endParaRPr>
        </a:p>
      </dsp:txBody>
      <dsp:txXfrm>
        <a:off x="1546518" y="2547416"/>
        <a:ext cx="1639939" cy="641447"/>
      </dsp:txXfrm>
    </dsp:sp>
    <dsp:sp modelId="{D4F4B2A7-4501-3C4E-B50D-059138B3AA3E}">
      <dsp:nvSpPr>
        <dsp:cNvPr id="0" name=""/>
        <dsp:cNvSpPr/>
      </dsp:nvSpPr>
      <dsp:spPr>
        <a:xfrm>
          <a:off x="2150913" y="387917"/>
          <a:ext cx="3346443" cy="3346443"/>
        </a:xfrm>
        <a:custGeom>
          <a:avLst/>
          <a:gdLst/>
          <a:ahLst/>
          <a:cxnLst/>
          <a:rect l="0" t="0" r="0" b="0"/>
          <a:pathLst>
            <a:path>
              <a:moveTo>
                <a:pt x="59620" y="2116336"/>
              </a:moveTo>
              <a:arcTo wR="1673609" hR="1673609" stAng="9879643" swAng="1895789"/>
            </a:path>
          </a:pathLst>
        </a:custGeom>
        <a:noFill/>
        <a:ln w="9525" cap="flat" cmpd="sng" algn="ctr">
          <a:solidFill>
            <a:schemeClr val="accent2">
              <a:shade val="90000"/>
              <a:hueOff val="0"/>
              <a:satOff val="-11044"/>
              <a:lumOff val="2804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DF009D-1A2C-6942-9CC9-972269F070D9}">
      <dsp:nvSpPr>
        <dsp:cNvPr id="0" name=""/>
        <dsp:cNvSpPr/>
      </dsp:nvSpPr>
      <dsp:spPr bwMode="white">
        <a:xfrm>
          <a:off x="1511818" y="872961"/>
          <a:ext cx="1709341" cy="71084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>
              <a:latin typeface="黑体" panose="02010609060101010101" pitchFamily="49" charset="-122"/>
              <a:ea typeface="黑体" panose="02010609060101010101" pitchFamily="49" charset="-122"/>
              <a:cs typeface="+mn-cs"/>
            </a:rPr>
            <a:t>软件技术</a:t>
          </a:r>
          <a:endParaRPr lang="zh-CN" altLang="en-US" sz="2400" kern="1200" dirty="0">
            <a:latin typeface="黑体" panose="02010609060101010101" pitchFamily="49" charset="-122"/>
            <a:ea typeface="黑体" panose="02010609060101010101" pitchFamily="49" charset="-122"/>
            <a:cs typeface="+mn-cs"/>
          </a:endParaRPr>
        </a:p>
      </dsp:txBody>
      <dsp:txXfrm>
        <a:off x="1546519" y="907662"/>
        <a:ext cx="1639939" cy="641447"/>
      </dsp:txXfrm>
    </dsp:sp>
    <dsp:sp modelId="{36FFBF03-94C1-0C48-AB91-883D06582287}">
      <dsp:nvSpPr>
        <dsp:cNvPr id="0" name=""/>
        <dsp:cNvSpPr/>
      </dsp:nvSpPr>
      <dsp:spPr>
        <a:xfrm>
          <a:off x="2196845" y="324479"/>
          <a:ext cx="3346443" cy="3346443"/>
        </a:xfrm>
        <a:custGeom>
          <a:avLst/>
          <a:gdLst/>
          <a:ahLst/>
          <a:cxnLst/>
          <a:rect l="0" t="0" r="0" b="0"/>
          <a:pathLst>
            <a:path>
              <a:moveTo>
                <a:pt x="437431" y="545410"/>
              </a:moveTo>
              <a:arcTo wR="1673609" hR="1673609" stAng="13343110" swAng="873160"/>
            </a:path>
          </a:pathLst>
        </a:custGeom>
        <a:noFill/>
        <a:ln w="9525" cap="flat" cmpd="sng" algn="ctr">
          <a:solidFill>
            <a:schemeClr val="accent2">
              <a:shade val="90000"/>
              <a:hueOff val="0"/>
              <a:satOff val="-13805"/>
              <a:lumOff val="350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5469C-28F8-4243-92EB-37948C95562E}">
      <dsp:nvSpPr>
        <dsp:cNvPr id="0" name=""/>
        <dsp:cNvSpPr/>
      </dsp:nvSpPr>
      <dsp:spPr bwMode="white">
        <a:xfrm>
          <a:off x="2185" y="0"/>
          <a:ext cx="4382782" cy="463015"/>
        </a:xfrm>
        <a:prstGeom prst="chevron">
          <a:avLst/>
        </a:prstGeom>
        <a:solidFill>
          <a:srgbClr val="6F178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微软雅黑" panose="020B0503020204020204" pitchFamily="82" charset="2"/>
              <a:ea typeface="微软雅黑" panose="020B0503020204020204" pitchFamily="82" charset="2"/>
            </a:rPr>
            <a:t>OLTP</a:t>
          </a:r>
          <a:endParaRPr lang="zh-CN" altLang="en-US" sz="2400" b="1" kern="1200" dirty="0">
            <a:latin typeface="微软雅黑" panose="020B0503020204020204" pitchFamily="82" charset="2"/>
            <a:ea typeface="微软雅黑" panose="020B0503020204020204" pitchFamily="82" charset="2"/>
          </a:endParaRPr>
        </a:p>
      </dsp:txBody>
      <dsp:txXfrm>
        <a:off x="233693" y="0"/>
        <a:ext cx="3919767" cy="463015"/>
      </dsp:txXfrm>
    </dsp:sp>
    <dsp:sp modelId="{B6AA4060-87E9-5F4D-BC40-DE052D78AFA1}">
      <dsp:nvSpPr>
        <dsp:cNvPr id="0" name=""/>
        <dsp:cNvSpPr/>
      </dsp:nvSpPr>
      <dsp:spPr bwMode="white">
        <a:xfrm>
          <a:off x="3946926" y="0"/>
          <a:ext cx="4264467" cy="463015"/>
        </a:xfrm>
        <a:prstGeom prst="chevron">
          <a:avLst/>
        </a:prstGeom>
        <a:solidFill>
          <a:srgbClr val="6F178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微软雅黑" panose="020B0503020204020204" pitchFamily="82" charset="2"/>
              <a:ea typeface="微软雅黑" panose="020B0503020204020204" pitchFamily="82" charset="2"/>
            </a:rPr>
            <a:t>OLAP</a:t>
          </a:r>
          <a:endParaRPr lang="zh-CN" altLang="en-US" sz="2400" b="1" kern="1200" dirty="0">
            <a:latin typeface="微软雅黑" panose="020B0503020204020204" pitchFamily="82" charset="2"/>
            <a:ea typeface="微软雅黑" panose="020B0503020204020204" pitchFamily="82" charset="2"/>
          </a:endParaRPr>
        </a:p>
      </dsp:txBody>
      <dsp:txXfrm>
        <a:off x="4178434" y="0"/>
        <a:ext cx="3801452" cy="463015"/>
      </dsp:txXfrm>
    </dsp:sp>
    <dsp:sp modelId="{FDF80410-44B9-914E-80FE-CD05B58C35D5}">
      <dsp:nvSpPr>
        <dsp:cNvPr id="0" name=""/>
        <dsp:cNvSpPr/>
      </dsp:nvSpPr>
      <dsp:spPr bwMode="white">
        <a:xfrm>
          <a:off x="7775047" y="0"/>
          <a:ext cx="4380417" cy="463015"/>
        </a:xfrm>
        <a:prstGeom prst="chevron">
          <a:avLst/>
        </a:prstGeom>
        <a:solidFill>
          <a:srgbClr val="6F178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微软雅黑" panose="020B0503020204020204" pitchFamily="82" charset="2"/>
              <a:ea typeface="微软雅黑" panose="020B0503020204020204" pitchFamily="82" charset="2"/>
            </a:rPr>
            <a:t>HTAP</a:t>
          </a:r>
          <a:endParaRPr lang="zh-CN" altLang="en-US" sz="2400" b="1" kern="1200" dirty="0">
            <a:latin typeface="微软雅黑" panose="020B0503020204020204" pitchFamily="82" charset="2"/>
            <a:ea typeface="微软雅黑" panose="020B0503020204020204" pitchFamily="82" charset="2"/>
          </a:endParaRPr>
        </a:p>
      </dsp:txBody>
      <dsp:txXfrm>
        <a:off x="8006555" y="0"/>
        <a:ext cx="3917402" cy="463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#1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#1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#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7AFB1-FC2E-A841-AABB-8627E0910947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95495-7EA9-3D41-A717-E01872EB96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A5006-524B-774E-9EF8-7C98BABD4FCD}" type="datetimeFigureOut">
              <a:rPr lang="zh-CN" altLang="en-US"/>
              <a:t>2025/2/26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FA5C0-9868-CE46-A0FF-56EEF184B354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7415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12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13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14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15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16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7173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4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25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672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7972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28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29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30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7338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3484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5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33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36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37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39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40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41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42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43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一页一个</a:t>
            </a:r>
            <a:r>
              <a:rPr kumimoji="1" lang="en-US" altLang="zh-CN" dirty="0"/>
              <a:t>NoSQL</a:t>
            </a:r>
            <a:r>
              <a:rPr kumimoji="1" lang="zh-CN" altLang="en-US" dirty="0"/>
              <a:t>数据库。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44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6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45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46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47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45953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49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6671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70328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623BED1-D6E5-7F4E-B315-E55710BDAA2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55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723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9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10</a:t>
            </a:fld>
            <a:endParaRPr kumimoji="1"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smtClean="0"/>
              <a:t>11</a:t>
            </a:fld>
            <a:endParaRPr kumimoji="1"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201270"/>
            <a:ext cx="11456894" cy="4876801"/>
          </a:xfr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84000" y="6517146"/>
            <a:ext cx="652693" cy="476250"/>
          </a:xfrm>
        </p:spPr>
        <p:txBody>
          <a:bodyPr/>
          <a:lstStyle/>
          <a:p>
            <a:fld id="{4B0D34C0-35A8-654C-9FBA-7B4E017BD630}" type="slidenum">
              <a:rPr/>
              <a:t>‹#›</a:t>
            </a:fld>
            <a:endParaRPr kumimoji="1"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68800" y="6593840"/>
            <a:ext cx="3784600" cy="264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数据库 </a:t>
            </a:r>
            <a:r>
              <a:rPr kumimoji="1" lang="en-US" altLang="zh-CN" dirty="0"/>
              <a:t>- </a:t>
            </a:r>
            <a:r>
              <a:rPr kumimoji="1" lang="zh-CN" altLang="en-US" dirty="0"/>
              <a:t>概述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1724640" y="6517146"/>
            <a:ext cx="612053" cy="476250"/>
          </a:xfrm>
        </p:spPr>
        <p:txBody>
          <a:bodyPr/>
          <a:lstStyle/>
          <a:p>
            <a:fld id="{87BBDC00-B9E2-4EFD-9306-2934E87247C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050551" y="109584"/>
            <a:ext cx="10090897" cy="6784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457200" y="1125538"/>
            <a:ext cx="10874188" cy="500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 err="1"/>
              <a:t>单击此处编辑母版文本样式</a:t>
            </a:r>
            <a:endParaRPr lang="en-US" altLang="zh-CN" dirty="0"/>
          </a:p>
          <a:p>
            <a:pPr lvl="1"/>
            <a:r>
              <a:rPr lang="en-US" altLang="zh-CN" dirty="0" err="1"/>
              <a:t>第二级</a:t>
            </a:r>
            <a:endParaRPr lang="en-US" altLang="zh-CN" dirty="0"/>
          </a:p>
          <a:p>
            <a:pPr lvl="2"/>
            <a:r>
              <a:rPr lang="en-US" altLang="zh-CN" dirty="0" err="1"/>
              <a:t>第三级</a:t>
            </a:r>
            <a:endParaRPr lang="en-US" altLang="zh-CN" dirty="0"/>
          </a:p>
          <a:p>
            <a:pPr lvl="3"/>
            <a:r>
              <a:rPr lang="en-US" altLang="zh-CN" dirty="0" err="1"/>
              <a:t>第四级</a:t>
            </a:r>
            <a:endParaRPr lang="en-US" altLang="zh-CN" dirty="0"/>
          </a:p>
          <a:p>
            <a:pPr lvl="4"/>
            <a:r>
              <a:rPr lang="en-US" altLang="zh-CN" dirty="0" err="1"/>
              <a:t>第五级</a:t>
            </a:r>
            <a:endParaRPr lang="en-US" altLang="zh-CN" dirty="0"/>
          </a:p>
        </p:txBody>
      </p:sp>
      <p:sp>
        <p:nvSpPr>
          <p:cNvPr id="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68800" y="6593840"/>
            <a:ext cx="3784600" cy="264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数据库 </a:t>
            </a:r>
            <a:r>
              <a:rPr kumimoji="1" lang="en-US" altLang="zh-CN" dirty="0"/>
              <a:t>- </a:t>
            </a:r>
            <a:r>
              <a:rPr kumimoji="1" lang="zh-CN" altLang="en-US" dirty="0"/>
              <a:t>概述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71550" y="53752"/>
            <a:ext cx="10090897" cy="6784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01271"/>
            <a:ext cx="11456894" cy="53925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11761694" y="6517146"/>
            <a:ext cx="574999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7BBDC00-B9E2-4EFD-9306-2934E87247C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68800" y="6593840"/>
            <a:ext cx="3784600" cy="264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数据库 </a:t>
            </a:r>
            <a:r>
              <a:rPr kumimoji="1" lang="en-US" altLang="zh-CN" dirty="0"/>
              <a:t>- </a:t>
            </a:r>
            <a:r>
              <a:rPr kumimoji="1" lang="zh-CN" altLang="en-US" dirty="0"/>
              <a:t>概述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800" b="1" i="0">
          <a:solidFill>
            <a:schemeClr val="tx2"/>
          </a:solidFill>
          <a:effectLst/>
          <a:latin typeface="Arial" panose="020B0604020202020204"/>
          <a:ea typeface="黑体" panose="02010609060101010101" pitchFamily="49" charset="-122"/>
          <a:cs typeface="Arial" panose="020B0604020202020204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6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6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6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6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5pPr>
      <a:lvl6pPr marL="422275" algn="l" rtl="0" eaLnBrk="1" fontAlgn="base" hangingPunct="1">
        <a:spcBef>
          <a:spcPct val="0"/>
        </a:spcBef>
        <a:spcAft>
          <a:spcPct val="0"/>
        </a:spcAft>
        <a:defRPr kumimoji="1" sz="406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6pPr>
      <a:lvl7pPr marL="843915" algn="l" rtl="0" eaLnBrk="1" fontAlgn="base" hangingPunct="1">
        <a:spcBef>
          <a:spcPct val="0"/>
        </a:spcBef>
        <a:spcAft>
          <a:spcPct val="0"/>
        </a:spcAft>
        <a:defRPr kumimoji="1" sz="406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7pPr>
      <a:lvl8pPr marL="1266190" algn="l" rtl="0" eaLnBrk="1" fontAlgn="base" hangingPunct="1">
        <a:spcBef>
          <a:spcPct val="0"/>
        </a:spcBef>
        <a:spcAft>
          <a:spcPct val="0"/>
        </a:spcAft>
        <a:defRPr kumimoji="1" sz="406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8pPr>
      <a:lvl9pPr marL="1688465" algn="l" rtl="0" eaLnBrk="1" fontAlgn="base" hangingPunct="1">
        <a:spcBef>
          <a:spcPct val="0"/>
        </a:spcBef>
        <a:spcAft>
          <a:spcPct val="0"/>
        </a:spcAft>
        <a:defRPr kumimoji="1" sz="406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anose="02010600040101010101" pitchFamily="2" charset="-122"/>
          <a:ea typeface="华文楷体" panose="02010600040101010101" pitchFamily="2" charset="-122"/>
        </a:defRPr>
      </a:lvl9pPr>
    </p:titleStyle>
    <p:bodyStyle>
      <a:lvl1pPr marL="316230" indent="-316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p"/>
        <a:defRPr kumimoji="1" sz="3200" b="0">
          <a:solidFill>
            <a:schemeClr val="tx1"/>
          </a:solidFill>
          <a:effectLst/>
          <a:latin typeface="Arial" panose="020B0604020202020204"/>
          <a:ea typeface="黑体" panose="02010609060101010101" pitchFamily="49" charset="-122"/>
          <a:cs typeface="Arial" panose="020B0604020202020204"/>
        </a:defRPr>
      </a:lvl1pPr>
      <a:lvl2pPr marL="685800" indent="-263525" algn="l" rtl="0" eaLnBrk="1" fontAlgn="base" hangingPunct="1">
        <a:spcBef>
          <a:spcPct val="20000"/>
        </a:spcBef>
        <a:spcAft>
          <a:spcPct val="0"/>
        </a:spcAft>
        <a:buChar char="–"/>
        <a:defRPr kumimoji="1" sz="2800" b="0">
          <a:solidFill>
            <a:schemeClr val="tx1"/>
          </a:solidFill>
          <a:effectLst/>
          <a:latin typeface="Arial" panose="020B0604020202020204"/>
          <a:ea typeface="黑体" panose="02010609060101010101" pitchFamily="49" charset="-122"/>
          <a:cs typeface="Arial" panose="020B0604020202020204"/>
        </a:defRPr>
      </a:lvl2pPr>
      <a:lvl3pPr marL="1055370" indent="-210820" algn="l" rtl="0" eaLnBrk="1" fontAlgn="base" hangingPunct="1">
        <a:spcBef>
          <a:spcPct val="20000"/>
        </a:spcBef>
        <a:spcAft>
          <a:spcPct val="0"/>
        </a:spcAft>
        <a:buChar char="•"/>
        <a:defRPr kumimoji="1" sz="2400" b="0">
          <a:solidFill>
            <a:schemeClr val="tx1"/>
          </a:solidFill>
          <a:effectLst/>
          <a:latin typeface="Arial" panose="020B0604020202020204"/>
          <a:ea typeface="黑体" panose="02010609060101010101" pitchFamily="49" charset="-122"/>
          <a:cs typeface="Arial" panose="020B0604020202020204"/>
        </a:defRPr>
      </a:lvl3pPr>
      <a:lvl4pPr marL="1477010" indent="-210820" algn="l" rtl="0" eaLnBrk="1" fontAlgn="base" hangingPunct="1">
        <a:spcBef>
          <a:spcPct val="20000"/>
        </a:spcBef>
        <a:spcAft>
          <a:spcPct val="0"/>
        </a:spcAft>
        <a:buChar char="–"/>
        <a:defRPr kumimoji="1" sz="184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4pPr>
      <a:lvl5pPr marL="1899285" indent="-210820" algn="l" rtl="0" eaLnBrk="1" fontAlgn="base" hangingPunct="1">
        <a:spcBef>
          <a:spcPct val="20000"/>
        </a:spcBef>
        <a:spcAft>
          <a:spcPct val="0"/>
        </a:spcAft>
        <a:buChar char="»"/>
        <a:defRPr kumimoji="1" sz="184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5pPr>
      <a:lvl6pPr marL="2320925" indent="-210820" algn="l" rtl="0" eaLnBrk="1" fontAlgn="base" hangingPunct="1">
        <a:spcBef>
          <a:spcPct val="20000"/>
        </a:spcBef>
        <a:spcAft>
          <a:spcPct val="0"/>
        </a:spcAft>
        <a:buChar char="»"/>
        <a:defRPr kumimoji="1" sz="184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743200" indent="-210820" algn="l" rtl="0" eaLnBrk="1" fontAlgn="base" hangingPunct="1">
        <a:spcBef>
          <a:spcPct val="20000"/>
        </a:spcBef>
        <a:spcAft>
          <a:spcPct val="0"/>
        </a:spcAft>
        <a:buChar char="»"/>
        <a:defRPr kumimoji="1" sz="184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165475" indent="-210820" algn="l" rtl="0" eaLnBrk="1" fontAlgn="base" hangingPunct="1">
        <a:spcBef>
          <a:spcPct val="20000"/>
        </a:spcBef>
        <a:spcAft>
          <a:spcPct val="0"/>
        </a:spcAft>
        <a:buChar char="»"/>
        <a:defRPr kumimoji="1" sz="184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587115" indent="-210820" algn="l" rtl="0" eaLnBrk="1" fontAlgn="base" hangingPunct="1">
        <a:spcBef>
          <a:spcPct val="20000"/>
        </a:spcBef>
        <a:spcAft>
          <a:spcPct val="0"/>
        </a:spcAft>
        <a:buChar char="»"/>
        <a:defRPr kumimoji="1" sz="184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843915" rtl="0" eaLnBrk="1" latinLnBrk="0" hangingPunct="1">
        <a:defRPr sz="1660" kern="1200">
          <a:solidFill>
            <a:schemeClr val="tx1"/>
          </a:solidFill>
          <a:latin typeface="+mn-lt"/>
          <a:ea typeface="+mn-ea"/>
          <a:cs typeface="+mn-cs"/>
        </a:defRPr>
      </a:lvl1pPr>
      <a:lvl2pPr marL="422275" algn="l" defTabSz="843915" rtl="0" eaLnBrk="1" latinLnBrk="0" hangingPunct="1">
        <a:defRPr sz="1660" kern="1200">
          <a:solidFill>
            <a:schemeClr val="tx1"/>
          </a:solidFill>
          <a:latin typeface="+mn-lt"/>
          <a:ea typeface="+mn-ea"/>
          <a:cs typeface="+mn-cs"/>
        </a:defRPr>
      </a:lvl2pPr>
      <a:lvl3pPr marL="843915" algn="l" defTabSz="843915" rtl="0" eaLnBrk="1" latinLnBrk="0" hangingPunct="1">
        <a:defRPr sz="1660" kern="1200">
          <a:solidFill>
            <a:schemeClr val="tx1"/>
          </a:solidFill>
          <a:latin typeface="+mn-lt"/>
          <a:ea typeface="+mn-ea"/>
          <a:cs typeface="+mn-cs"/>
        </a:defRPr>
      </a:lvl3pPr>
      <a:lvl4pPr marL="1266190" algn="l" defTabSz="843915" rtl="0" eaLnBrk="1" latinLnBrk="0" hangingPunct="1">
        <a:defRPr sz="1660" kern="1200">
          <a:solidFill>
            <a:schemeClr val="tx1"/>
          </a:solidFill>
          <a:latin typeface="+mn-lt"/>
          <a:ea typeface="+mn-ea"/>
          <a:cs typeface="+mn-cs"/>
        </a:defRPr>
      </a:lvl4pPr>
      <a:lvl5pPr marL="1688465" algn="l" defTabSz="843915" rtl="0" eaLnBrk="1" latinLnBrk="0" hangingPunct="1">
        <a:defRPr sz="1660" kern="1200">
          <a:solidFill>
            <a:schemeClr val="tx1"/>
          </a:solidFill>
          <a:latin typeface="+mn-lt"/>
          <a:ea typeface="+mn-ea"/>
          <a:cs typeface="+mn-cs"/>
        </a:defRPr>
      </a:lvl5pPr>
      <a:lvl6pPr marL="2110105" algn="l" defTabSz="843915" rtl="0" eaLnBrk="1" latinLnBrk="0" hangingPunct="1">
        <a:defRPr sz="1660" kern="1200">
          <a:solidFill>
            <a:schemeClr val="tx1"/>
          </a:solidFill>
          <a:latin typeface="+mn-lt"/>
          <a:ea typeface="+mn-ea"/>
          <a:cs typeface="+mn-cs"/>
        </a:defRPr>
      </a:lvl6pPr>
      <a:lvl7pPr marL="2532380" algn="l" defTabSz="843915" rtl="0" eaLnBrk="1" latinLnBrk="0" hangingPunct="1">
        <a:defRPr sz="1660" kern="1200">
          <a:solidFill>
            <a:schemeClr val="tx1"/>
          </a:solidFill>
          <a:latin typeface="+mn-lt"/>
          <a:ea typeface="+mn-ea"/>
          <a:cs typeface="+mn-cs"/>
        </a:defRPr>
      </a:lvl7pPr>
      <a:lvl8pPr marL="2954020" algn="l" defTabSz="843915" rtl="0" eaLnBrk="1" latinLnBrk="0" hangingPunct="1">
        <a:defRPr sz="1660" kern="1200">
          <a:solidFill>
            <a:schemeClr val="tx1"/>
          </a:solidFill>
          <a:latin typeface="+mn-lt"/>
          <a:ea typeface="+mn-ea"/>
          <a:cs typeface="+mn-cs"/>
        </a:defRPr>
      </a:lvl8pPr>
      <a:lvl9pPr marL="3376295" algn="l" defTabSz="843915" rtl="0" eaLnBrk="1" latinLnBrk="0" hangingPunct="1">
        <a:defRPr sz="16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hape9"/>
          <p:cNvGrpSpPr/>
          <p:nvPr/>
        </p:nvGrpSpPr>
        <p:grpSpPr>
          <a:xfrm>
            <a:off x="3558862" y="4419600"/>
            <a:ext cx="4950343" cy="611187"/>
            <a:chOff x="2364237" y="4562592"/>
            <a:chExt cx="2537136" cy="611187"/>
          </a:xfrm>
          <a:gradFill>
            <a:gsLst>
              <a:gs pos="0">
                <a:srgbClr val="6F1787"/>
              </a:gs>
              <a:gs pos="99000">
                <a:srgbClr val="6F1787">
                  <a:alpha val="92000"/>
                </a:srgbClr>
              </a:gs>
            </a:gsLst>
            <a:lin ang="9000000" scaled="0"/>
          </a:gradFill>
        </p:grpSpPr>
        <p:sp>
          <p:nvSpPr>
            <p:cNvPr id="8" name="Shape9"/>
            <p:cNvSpPr/>
            <p:nvPr/>
          </p:nvSpPr>
          <p:spPr>
            <a:xfrm>
              <a:off x="2364237" y="4562592"/>
              <a:ext cx="2537136" cy="611187"/>
            </a:xfrm>
            <a:prstGeom prst="roundRect">
              <a:avLst>
                <a:gd name="adj" fmla="val 50000"/>
              </a:avLst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44E4D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Alibaba PuHuiTi" pitchFamily="18" charset="-122"/>
                <a:sym typeface="+mn-lt"/>
              </a:endParaRPr>
            </a:p>
          </p:txBody>
        </p:sp>
        <p:sp>
          <p:nvSpPr>
            <p:cNvPr id="9" name="Shape9"/>
            <p:cNvSpPr/>
            <p:nvPr/>
          </p:nvSpPr>
          <p:spPr>
            <a:xfrm>
              <a:off x="2763324" y="4663969"/>
              <a:ext cx="19998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苏州大学 袁亚超</a:t>
              </a:r>
            </a:p>
          </p:txBody>
        </p:sp>
      </p:grpSp>
      <p:sp>
        <p:nvSpPr>
          <p:cNvPr id="6" name="Shape1"/>
          <p:cNvSpPr/>
          <p:nvPr/>
        </p:nvSpPr>
        <p:spPr>
          <a:xfrm flipH="1">
            <a:off x="2311055" y="1436523"/>
            <a:ext cx="4950343" cy="121841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F1787"/>
              </a:gs>
              <a:gs pos="100000">
                <a:schemeClr val="bg1">
                  <a:alpha val="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 dirty="0">
              <a:latin typeface="微软雅黑" panose="020B0503020204020204" pitchFamily="82" charset="2"/>
              <a:ea typeface="微软雅黑" panose="020B0503020204020204" pitchFamily="82" charset="2"/>
              <a:cs typeface="思源黑体 CN Light" panose="020B03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80198" y="1537901"/>
            <a:ext cx="66733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000" b="1" dirty="0">
                <a:solidFill>
                  <a:srgbClr val="3A006A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第</a:t>
            </a:r>
            <a:r>
              <a:rPr kumimoji="1" lang="en-US" altLang="zh-CN" sz="6000" b="1" dirty="0">
                <a:solidFill>
                  <a:srgbClr val="3A006A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1</a:t>
            </a:r>
            <a:r>
              <a:rPr kumimoji="1" lang="zh-CN" altLang="en-US" sz="6000" b="1" dirty="0">
                <a:solidFill>
                  <a:srgbClr val="3A006A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章 </a:t>
            </a:r>
            <a:r>
              <a:rPr kumimoji="1" lang="zh-CN" altLang="en-US" sz="6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数据库概述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082636" y="4867479"/>
            <a:ext cx="60267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200" dirty="0">
              <a:solidFill>
                <a:srgbClr val="3B20FF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algn="ctr"/>
            <a:r>
              <a:rPr kumimoji="1" lang="en-US" altLang="zh-CN" sz="2200" dirty="0">
                <a:solidFill>
                  <a:srgbClr val="3B20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chao910904@suda.edu.cn</a:t>
            </a:r>
          </a:p>
          <a:p>
            <a:pPr algn="ctr"/>
            <a:r>
              <a:rPr kumimoji="1" lang="en-US" altLang="zh-CN" sz="2200" dirty="0">
                <a:solidFill>
                  <a:srgbClr val="3B20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https://web.suda.edu.cn/yyc/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/>
              <a:t>1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18"/>
          <p:cNvSpPr/>
          <p:nvPr/>
        </p:nvSpPr>
        <p:spPr>
          <a:xfrm>
            <a:off x="314309" y="1417237"/>
            <a:ext cx="5598812" cy="4821873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endParaRPr kumimoji="1" lang="zh-CN" altLang="en-US" sz="3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82889" y="1670012"/>
            <a:ext cx="5530232" cy="48218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什么是数据库系统？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数据库系统是指由数据库管理系统和相关工具组成的软件系统，用于管理和操作大量数据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一般包括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>
              <a:buSzPct val="50000"/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>
              <a:buSzPct val="50000"/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数据库管理系统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>
              <a:buSzPct val="50000"/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开发工具、应用系统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>
              <a:buSzPct val="50000"/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数据库管理员和终端用户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什么是数据库管理系统？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管理数据库的软件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endParaRPr lang="en-US" altLang="zh-CN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525" y="1417237"/>
            <a:ext cx="6225656" cy="4723919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10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18"/>
          <p:cNvSpPr/>
          <p:nvPr/>
        </p:nvSpPr>
        <p:spPr>
          <a:xfrm>
            <a:off x="133686" y="1059118"/>
            <a:ext cx="5680091" cy="5262659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数据库管理系统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5113" y="1059119"/>
            <a:ext cx="5285740" cy="47397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什么是数据库管理系统？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定义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1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：用户（应用程序）与操作系统之间的</a:t>
            </a:r>
            <a:r>
              <a:rPr lang="zh-CN" alt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数据库管理软件</a:t>
            </a:r>
            <a:endParaRPr lang="en-US" altLang="zh-CN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定义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2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：一个管理数据的大型复杂基础软件系统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数据库管理系统的用途</a:t>
            </a: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优雅查询和数据抽象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高效组织和存储数据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正确一致的并发更新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低时延高吞吐的查询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并行高效的有序执行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可用性和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高可靠保证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安全可信的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统一控制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方便易用的用户接口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704" y="1511298"/>
            <a:ext cx="6294296" cy="4776002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53840" y="6531878"/>
            <a:ext cx="4114800" cy="310881"/>
          </a:xfrm>
        </p:spPr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99240" y="6501906"/>
            <a:ext cx="652693" cy="476250"/>
          </a:xfrm>
        </p:spPr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11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18"/>
          <p:cNvSpPr/>
          <p:nvPr/>
        </p:nvSpPr>
        <p:spPr>
          <a:xfrm>
            <a:off x="299068" y="1417237"/>
            <a:ext cx="5695331" cy="4611029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查询接口层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574146" y="1669748"/>
            <a:ext cx="6275411" cy="145947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查询接口层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负责用户和数据库管理系统的交互 </a:t>
            </a:r>
            <a:endParaRPr lang="zh-CN" altLang="en-US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SQL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查询语言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内容占位符 2"/>
          <p:cNvSpPr txBox="1"/>
          <p:nvPr/>
        </p:nvSpPr>
        <p:spPr bwMode="auto">
          <a:xfrm>
            <a:off x="574147" y="3050480"/>
            <a:ext cx="5327204" cy="25781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16230" indent="-316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kumimoji="1" sz="32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1pPr>
            <a:lvl2pPr marL="68580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2pPr>
            <a:lvl3pPr marL="105537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3pPr>
            <a:lvl4pPr marL="147701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89928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32092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0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47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11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kern="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常见的查询接口</a:t>
            </a:r>
            <a:endParaRPr lang="en-US" altLang="zh-CN" sz="2400" b="1" kern="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JDBC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Java database connectivity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JDBC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ODBC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open database connectivity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ODBC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嵌入式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SQL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：将</a:t>
            </a:r>
            <a:r>
              <a:rPr lang="en-GB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SQL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语句嵌入到</a:t>
            </a:r>
            <a:r>
              <a:rPr lang="zh-CN" altLang="en-GB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高级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语言程序中，并在编译时对其进行解析和处理</a:t>
            </a:r>
            <a:endParaRPr lang="en-US" altLang="zh-CN" sz="2000" kern="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60" y="1417238"/>
            <a:ext cx="6076878" cy="4611028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12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9"/>
          <p:cNvSpPr/>
          <p:nvPr/>
        </p:nvSpPr>
        <p:spPr>
          <a:xfrm rot="10800000">
            <a:off x="1799609" y="1126268"/>
            <a:ext cx="9012142" cy="1660790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Shape9"/>
          <p:cNvSpPr/>
          <p:nvPr/>
        </p:nvSpPr>
        <p:spPr>
          <a:xfrm rot="10800000">
            <a:off x="1799609" y="2842829"/>
            <a:ext cx="9012142" cy="1660790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8" name="Shape9"/>
          <p:cNvSpPr/>
          <p:nvPr/>
        </p:nvSpPr>
        <p:spPr>
          <a:xfrm rot="10800000">
            <a:off x="1799609" y="4559388"/>
            <a:ext cx="9012142" cy="1784962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数据库管理系统的主要功能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1916018" y="1280094"/>
            <a:ext cx="10090897" cy="512002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数据定义功能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提供数据定义语言（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data definition language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DDL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定义数据库中的数据对象（创建、删除、修改表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/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索引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/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视图）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数据操纵功能</a:t>
            </a: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提供数据操纵语言（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data manipulation language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DML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zh-CN" altLang="en-GB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 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实现对数据库的基本操作 （查询、插入、删除和修改数据）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数据组织、存储、查询处理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分类组织、存储和管理各种数据，确定组织数据的文件结构和存取方式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数据库高效查询和执行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数据库事务管理、故障恢复、备份恢复、安全处理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13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18"/>
          <p:cNvSpPr/>
          <p:nvPr/>
        </p:nvSpPr>
        <p:spPr>
          <a:xfrm>
            <a:off x="314309" y="1255499"/>
            <a:ext cx="5669132" cy="500983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数据库管理系统概述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53452" y="1423542"/>
            <a:ext cx="11456894" cy="59296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查询处理层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查询解析、查询重写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查询优化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（基数、代价估计、计划选择）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查询执行层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  <a:cs typeface="Arial" panose="020B0604020202020204" pitchFamily="34" charset="0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形成数据库语言语句的执行计划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执行模型、执行算子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存储管理层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  <a:cs typeface="Arial" panose="020B0604020202020204" pitchFamily="34" charset="0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在数据存储器中完成数据的增删改查操作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数据组织、缓冲区管理、索引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事务处理、并发控制、故障恢复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安全管理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  <a:cs typeface="Arial" panose="020B0604020202020204" pitchFamily="34" charset="0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负责数据库全生命周期的安全管理 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867" y="1484385"/>
            <a:ext cx="6177133" cy="4687101"/>
          </a:xfrm>
          <a:prstGeom prst="rect">
            <a:avLst/>
          </a:prstGeom>
        </p:spPr>
      </p:pic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14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数据库管理系统</a:t>
            </a:r>
          </a:p>
        </p:txBody>
      </p:sp>
      <p:sp>
        <p:nvSpPr>
          <p:cNvPr id="10" name="Right Arrow 3"/>
          <p:cNvSpPr/>
          <p:nvPr/>
        </p:nvSpPr>
        <p:spPr>
          <a:xfrm>
            <a:off x="5088269" y="3635166"/>
            <a:ext cx="502294" cy="400110"/>
          </a:xfrm>
          <a:prstGeom prst="rightArrow">
            <a:avLst/>
          </a:prstGeom>
          <a:gradFill>
            <a:gsLst>
              <a:gs pos="100000">
                <a:schemeClr val="bg1"/>
              </a:gs>
              <a:gs pos="0">
                <a:srgbClr val="6F1787"/>
              </a:gs>
            </a:gsLst>
            <a:lin ang="108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90602" y="320502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细化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2034988"/>
            <a:ext cx="4695074" cy="3562540"/>
          </a:xfrm>
          <a:prstGeom prst="rect">
            <a:avLst/>
          </a:prstGeom>
        </p:spPr>
      </p:pic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534143"/>
            <a:ext cx="4114800" cy="310881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84000" y="6504171"/>
            <a:ext cx="652693" cy="476250"/>
          </a:xfrm>
        </p:spPr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15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5722965" y="1010704"/>
            <a:ext cx="6198688" cy="5458846"/>
            <a:chOff x="5722965" y="1010704"/>
            <a:chExt cx="6198688" cy="5458846"/>
          </a:xfrm>
        </p:grpSpPr>
        <p:sp>
          <p:nvSpPr>
            <p:cNvPr id="13" name="Shape6"/>
            <p:cNvSpPr/>
            <p:nvPr/>
          </p:nvSpPr>
          <p:spPr>
            <a:xfrm>
              <a:off x="5722965" y="1010704"/>
              <a:ext cx="6198688" cy="5458846"/>
            </a:xfrm>
            <a:prstGeom prst="roundRect">
              <a:avLst>
                <a:gd name="adj" fmla="val 10529"/>
              </a:avLst>
            </a:prstGeom>
            <a:solidFill>
              <a:srgbClr val="6F1787">
                <a:alpha val="14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srgbClr val="6F1787"/>
                </a:solidFill>
                <a:latin typeface="微软雅黑" panose="020B0503020204020204" pitchFamily="82" charset="2"/>
                <a:ea typeface="OPPOSans M" panose="00020600040101010101" pitchFamily="18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6048375" y="1461057"/>
              <a:ext cx="5400261" cy="3028121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8" name="矩形: 圆角 7"/>
            <p:cNvSpPr/>
            <p:nvPr/>
          </p:nvSpPr>
          <p:spPr bwMode="auto">
            <a:xfrm>
              <a:off x="7554248" y="1649900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查询解析</a:t>
              </a:r>
            </a:p>
          </p:txBody>
        </p:sp>
        <p:sp>
          <p:nvSpPr>
            <p:cNvPr id="14" name="矩形: 圆角 13"/>
            <p:cNvSpPr/>
            <p:nvPr/>
          </p:nvSpPr>
          <p:spPr bwMode="auto">
            <a:xfrm>
              <a:off x="8501286" y="1649251"/>
              <a:ext cx="1853311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逻辑优化（查询重写）</a:t>
              </a:r>
            </a:p>
          </p:txBody>
        </p:sp>
        <p:sp>
          <p:nvSpPr>
            <p:cNvPr id="15" name="矩形: 圆角 14"/>
            <p:cNvSpPr/>
            <p:nvPr/>
          </p:nvSpPr>
          <p:spPr bwMode="auto">
            <a:xfrm>
              <a:off x="7554248" y="1955998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物理优化</a:t>
              </a:r>
            </a:p>
          </p:txBody>
        </p:sp>
        <p:sp>
          <p:nvSpPr>
            <p:cNvPr id="16" name="矩形: 圆角 15"/>
            <p:cNvSpPr/>
            <p:nvPr/>
          </p:nvSpPr>
          <p:spPr bwMode="auto">
            <a:xfrm>
              <a:off x="8501286" y="1946678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代价估计</a:t>
              </a:r>
            </a:p>
          </p:txBody>
        </p:sp>
        <p:sp>
          <p:nvSpPr>
            <p:cNvPr id="17" name="矩形: 圆角 16"/>
            <p:cNvSpPr/>
            <p:nvPr/>
          </p:nvSpPr>
          <p:spPr bwMode="auto">
            <a:xfrm>
              <a:off x="9490997" y="1955349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统计信息</a:t>
              </a:r>
            </a:p>
          </p:txBody>
        </p:sp>
        <p:sp>
          <p:nvSpPr>
            <p:cNvPr id="19" name="矩形: 圆角 18"/>
            <p:cNvSpPr/>
            <p:nvPr/>
          </p:nvSpPr>
          <p:spPr bwMode="auto">
            <a:xfrm>
              <a:off x="7554248" y="2513328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火山模型</a:t>
              </a:r>
            </a:p>
          </p:txBody>
        </p:sp>
        <p:sp>
          <p:nvSpPr>
            <p:cNvPr id="20" name="矩形: 圆角 19"/>
            <p:cNvSpPr/>
            <p:nvPr/>
          </p:nvSpPr>
          <p:spPr bwMode="auto">
            <a:xfrm>
              <a:off x="7554248" y="2819426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编译执行</a:t>
              </a:r>
            </a:p>
          </p:txBody>
        </p:sp>
        <p:sp>
          <p:nvSpPr>
            <p:cNvPr id="21" name="矩形: 圆角 20"/>
            <p:cNvSpPr/>
            <p:nvPr/>
          </p:nvSpPr>
          <p:spPr bwMode="auto">
            <a:xfrm>
              <a:off x="8502455" y="2513328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物化模型</a:t>
              </a:r>
              <a:endParaRPr kumimoji="1" lang="zh-CN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2" name="矩形: 圆角 21"/>
            <p:cNvSpPr/>
            <p:nvPr/>
          </p:nvSpPr>
          <p:spPr bwMode="auto">
            <a:xfrm>
              <a:off x="8502455" y="2819426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并行执行</a:t>
              </a:r>
            </a:p>
          </p:txBody>
        </p:sp>
        <p:sp>
          <p:nvSpPr>
            <p:cNvPr id="23" name="矩形: 圆角 22"/>
            <p:cNvSpPr/>
            <p:nvPr/>
          </p:nvSpPr>
          <p:spPr bwMode="auto">
            <a:xfrm>
              <a:off x="9490997" y="2513328"/>
              <a:ext cx="1045558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向量化执行模型</a:t>
              </a:r>
            </a:p>
          </p:txBody>
        </p:sp>
        <p:sp>
          <p:nvSpPr>
            <p:cNvPr id="24" name="矩形: 圆角 23"/>
            <p:cNvSpPr/>
            <p:nvPr/>
          </p:nvSpPr>
          <p:spPr bwMode="auto">
            <a:xfrm>
              <a:off x="9490997" y="2819426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物理算子</a:t>
              </a:r>
            </a:p>
          </p:txBody>
        </p:sp>
        <p:sp>
          <p:nvSpPr>
            <p:cNvPr id="25" name="矩形: 圆角 24"/>
            <p:cNvSpPr/>
            <p:nvPr/>
          </p:nvSpPr>
          <p:spPr bwMode="auto">
            <a:xfrm>
              <a:off x="7560829" y="3568577"/>
              <a:ext cx="95861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日志管理</a:t>
              </a:r>
            </a:p>
          </p:txBody>
        </p:sp>
        <p:sp>
          <p:nvSpPr>
            <p:cNvPr id="26" name="矩形: 圆角 25"/>
            <p:cNvSpPr/>
            <p:nvPr/>
          </p:nvSpPr>
          <p:spPr bwMode="auto">
            <a:xfrm>
              <a:off x="8641008" y="3568577"/>
              <a:ext cx="95861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故障恢复</a:t>
              </a:r>
            </a:p>
          </p:txBody>
        </p:sp>
        <p:sp>
          <p:nvSpPr>
            <p:cNvPr id="27" name="矩形: 圆角 26"/>
            <p:cNvSpPr/>
            <p:nvPr/>
          </p:nvSpPr>
          <p:spPr bwMode="auto">
            <a:xfrm>
              <a:off x="9721186" y="3568577"/>
              <a:ext cx="95861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并发控制</a:t>
              </a:r>
            </a:p>
          </p:txBody>
        </p:sp>
        <p:sp>
          <p:nvSpPr>
            <p:cNvPr id="28" name="矩形: 圆角 27"/>
            <p:cNvSpPr/>
            <p:nvPr/>
          </p:nvSpPr>
          <p:spPr bwMode="auto">
            <a:xfrm>
              <a:off x="7552060" y="4095392"/>
              <a:ext cx="74513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页面组织</a:t>
              </a:r>
              <a:endParaRPr kumimoji="1" lang="zh-CN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9" name="矩形: 圆角 28"/>
            <p:cNvSpPr/>
            <p:nvPr/>
          </p:nvSpPr>
          <p:spPr bwMode="auto">
            <a:xfrm>
              <a:off x="8339213" y="4095392"/>
              <a:ext cx="74513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缓冲区</a:t>
              </a:r>
            </a:p>
          </p:txBody>
        </p:sp>
        <p:sp>
          <p:nvSpPr>
            <p:cNvPr id="30" name="矩形: 圆角 29"/>
            <p:cNvSpPr/>
            <p:nvPr/>
          </p:nvSpPr>
          <p:spPr bwMode="auto">
            <a:xfrm>
              <a:off x="9126367" y="4095392"/>
              <a:ext cx="74513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元数据</a:t>
              </a:r>
            </a:p>
          </p:txBody>
        </p:sp>
        <p:sp>
          <p:nvSpPr>
            <p:cNvPr id="31" name="矩形: 圆角 30"/>
            <p:cNvSpPr/>
            <p:nvPr/>
          </p:nvSpPr>
          <p:spPr bwMode="auto">
            <a:xfrm>
              <a:off x="9913521" y="4095392"/>
              <a:ext cx="74513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索引</a:t>
              </a:r>
            </a:p>
          </p:txBody>
        </p:sp>
        <p:sp>
          <p:nvSpPr>
            <p:cNvPr id="32" name="矩形: 圆角 31"/>
            <p:cNvSpPr/>
            <p:nvPr/>
          </p:nvSpPr>
          <p:spPr bwMode="auto">
            <a:xfrm>
              <a:off x="6143857" y="2096715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入侵检测</a:t>
              </a:r>
            </a:p>
          </p:txBody>
        </p:sp>
        <p:sp>
          <p:nvSpPr>
            <p:cNvPr id="33" name="矩形: 圆角 32"/>
            <p:cNvSpPr/>
            <p:nvPr/>
          </p:nvSpPr>
          <p:spPr bwMode="auto">
            <a:xfrm>
              <a:off x="6143857" y="2479783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访问认证</a:t>
              </a:r>
            </a:p>
          </p:txBody>
        </p:sp>
        <p:sp>
          <p:nvSpPr>
            <p:cNvPr id="34" name="矩形: 圆角 33"/>
            <p:cNvSpPr/>
            <p:nvPr/>
          </p:nvSpPr>
          <p:spPr bwMode="auto">
            <a:xfrm>
              <a:off x="6143857" y="2862851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权限控制</a:t>
              </a:r>
            </a:p>
          </p:txBody>
        </p:sp>
        <p:sp>
          <p:nvSpPr>
            <p:cNvPr id="35" name="矩形: 圆角 34"/>
            <p:cNvSpPr/>
            <p:nvPr/>
          </p:nvSpPr>
          <p:spPr bwMode="auto">
            <a:xfrm>
              <a:off x="6143857" y="3245919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数据防护</a:t>
              </a:r>
            </a:p>
          </p:txBody>
        </p:sp>
        <p:sp>
          <p:nvSpPr>
            <p:cNvPr id="36" name="矩形: 圆角 35"/>
            <p:cNvSpPr/>
            <p:nvPr/>
          </p:nvSpPr>
          <p:spPr bwMode="auto">
            <a:xfrm>
              <a:off x="6143857" y="3628987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审计机制</a:t>
              </a:r>
            </a:p>
          </p:txBody>
        </p:sp>
        <p:sp>
          <p:nvSpPr>
            <p:cNvPr id="37" name="矩形: 圆角 36"/>
            <p:cNvSpPr/>
            <p:nvPr/>
          </p:nvSpPr>
          <p:spPr bwMode="auto">
            <a:xfrm>
              <a:off x="6143857" y="4012057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第三方安全测试</a:t>
              </a: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6090564" y="1557605"/>
              <a:ext cx="1224000" cy="2844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7410094" y="1557605"/>
              <a:ext cx="3940531" cy="684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7410094" y="2428473"/>
              <a:ext cx="3940531" cy="684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7409958" y="3322931"/>
              <a:ext cx="3940531" cy="1080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7469976" y="3383032"/>
              <a:ext cx="3302799" cy="468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7469976" y="3913567"/>
              <a:ext cx="3302799" cy="468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0632084" y="1569178"/>
              <a:ext cx="718539" cy="215444"/>
            </a:xfrm>
            <a:prstGeom prst="rect">
              <a:avLst/>
            </a:prstGeom>
            <a:solidFill>
              <a:srgbClr val="6F178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查询处理层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0632085" y="2421585"/>
              <a:ext cx="718540" cy="215444"/>
            </a:xfrm>
            <a:prstGeom prst="rect">
              <a:avLst/>
            </a:prstGeom>
            <a:solidFill>
              <a:srgbClr val="6F178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查询执行层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0832657" y="3328416"/>
              <a:ext cx="517968" cy="338554"/>
            </a:xfrm>
            <a:prstGeom prst="rect">
              <a:avLst/>
            </a:prstGeom>
            <a:solidFill>
              <a:srgbClr val="6F178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存储管理层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240292" y="1676900"/>
              <a:ext cx="924544" cy="276999"/>
            </a:xfrm>
            <a:prstGeom prst="rect">
              <a:avLst/>
            </a:prstGeom>
            <a:solidFill>
              <a:srgbClr val="6F178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安全管理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7469976" y="2225355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物理计划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9552626" y="2232923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结果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7469976" y="3108534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数据存取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9552626" y="3116102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结果</a:t>
              </a:r>
            </a:p>
          </p:txBody>
        </p:sp>
        <p:sp>
          <p:nvSpPr>
            <p:cNvPr id="53" name="Right Arrow 3"/>
            <p:cNvSpPr/>
            <p:nvPr/>
          </p:nvSpPr>
          <p:spPr>
            <a:xfrm rot="5400000">
              <a:off x="8126207" y="2237710"/>
              <a:ext cx="175449" cy="216313"/>
            </a:xfrm>
            <a:prstGeom prst="rightArrow">
              <a:avLst/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54" name="Right Arrow 3"/>
            <p:cNvSpPr/>
            <p:nvPr/>
          </p:nvSpPr>
          <p:spPr>
            <a:xfrm rot="16200000">
              <a:off x="10076483" y="2237710"/>
              <a:ext cx="175449" cy="216313"/>
            </a:xfrm>
            <a:prstGeom prst="rightArrow">
              <a:avLst/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55" name="Right Arrow 3"/>
            <p:cNvSpPr/>
            <p:nvPr/>
          </p:nvSpPr>
          <p:spPr>
            <a:xfrm rot="5400000">
              <a:off x="8113670" y="3116082"/>
              <a:ext cx="175449" cy="216313"/>
            </a:xfrm>
            <a:prstGeom prst="rightArrow">
              <a:avLst/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56" name="Right Arrow 3"/>
            <p:cNvSpPr/>
            <p:nvPr/>
          </p:nvSpPr>
          <p:spPr>
            <a:xfrm rot="16200000">
              <a:off x="10063946" y="3116082"/>
              <a:ext cx="175449" cy="216313"/>
            </a:xfrm>
            <a:prstGeom prst="rightArrow">
              <a:avLst/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57" name="Right Arrow 3"/>
            <p:cNvSpPr/>
            <p:nvPr/>
          </p:nvSpPr>
          <p:spPr>
            <a:xfrm rot="5400000">
              <a:off x="8494608" y="1348141"/>
              <a:ext cx="175449" cy="21631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223062" y="1162451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SQL</a:t>
              </a:r>
              <a:endParaRPr lang="zh-CN" altLang="en-US" sz="8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59" name="Right Arrow 3"/>
            <p:cNvSpPr/>
            <p:nvPr/>
          </p:nvSpPr>
          <p:spPr>
            <a:xfrm rot="16200000">
              <a:off x="10222734" y="1348141"/>
              <a:ext cx="175449" cy="21631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951188" y="1162451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查询结果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1520526" y="2243106"/>
              <a:ext cx="32495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数据库管理系统</a:t>
              </a:r>
            </a:p>
          </p:txBody>
        </p:sp>
        <p:sp>
          <p:nvSpPr>
            <p:cNvPr id="62" name="流程图: 磁盘 61"/>
            <p:cNvSpPr/>
            <p:nvPr/>
          </p:nvSpPr>
          <p:spPr bwMode="auto">
            <a:xfrm>
              <a:off x="6090564" y="4598646"/>
              <a:ext cx="5358072" cy="1620000"/>
            </a:xfrm>
            <a:prstGeom prst="flowChartMagneticDisk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63" name="Right Arrow 3"/>
            <p:cNvSpPr/>
            <p:nvPr/>
          </p:nvSpPr>
          <p:spPr>
            <a:xfrm rot="5400000">
              <a:off x="7782540" y="4514124"/>
              <a:ext cx="399060" cy="4066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64" name="Right Arrow 3"/>
            <p:cNvSpPr/>
            <p:nvPr/>
          </p:nvSpPr>
          <p:spPr>
            <a:xfrm rot="16200000">
              <a:off x="9510669" y="4514124"/>
              <a:ext cx="399060" cy="4066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65" name="矩形: 圆角 64"/>
            <p:cNvSpPr/>
            <p:nvPr/>
          </p:nvSpPr>
          <p:spPr bwMode="auto">
            <a:xfrm>
              <a:off x="6259835" y="5277194"/>
              <a:ext cx="1293961" cy="2160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日志</a:t>
              </a:r>
            </a:p>
          </p:txBody>
        </p:sp>
        <p:sp>
          <p:nvSpPr>
            <p:cNvPr id="66" name="矩形: 圆角 65"/>
            <p:cNvSpPr/>
            <p:nvPr/>
          </p:nvSpPr>
          <p:spPr bwMode="auto">
            <a:xfrm>
              <a:off x="6259835" y="5536896"/>
              <a:ext cx="1293961" cy="2160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元数据（数据字典）</a:t>
              </a:r>
            </a:p>
          </p:txBody>
        </p:sp>
        <p:sp>
          <p:nvSpPr>
            <p:cNvPr id="67" name="矩形: 圆角 66"/>
            <p:cNvSpPr/>
            <p:nvPr/>
          </p:nvSpPr>
          <p:spPr bwMode="auto">
            <a:xfrm>
              <a:off x="6259835" y="5792071"/>
              <a:ext cx="1293961" cy="2160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统计信息</a:t>
              </a:r>
            </a:p>
          </p:txBody>
        </p:sp>
        <p:sp>
          <p:nvSpPr>
            <p:cNvPr id="68" name="矩形: 圆角 67"/>
            <p:cNvSpPr/>
            <p:nvPr/>
          </p:nvSpPr>
          <p:spPr bwMode="auto">
            <a:xfrm>
              <a:off x="7737225" y="5322347"/>
              <a:ext cx="1293961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索引页面</a:t>
              </a:r>
              <a:endParaRPr kumimoji="1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69" name="矩形: 圆角 68"/>
            <p:cNvSpPr/>
            <p:nvPr/>
          </p:nvSpPr>
          <p:spPr bwMode="auto">
            <a:xfrm>
              <a:off x="7737225" y="5768925"/>
              <a:ext cx="1293961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数据页面</a:t>
              </a:r>
            </a:p>
          </p:txBody>
        </p:sp>
        <p:sp>
          <p:nvSpPr>
            <p:cNvPr id="70" name="箭头: 左右 69"/>
            <p:cNvSpPr/>
            <p:nvPr/>
          </p:nvSpPr>
          <p:spPr bwMode="auto">
            <a:xfrm rot="5400000">
              <a:off x="8300481" y="5597532"/>
              <a:ext cx="193180" cy="163514"/>
            </a:xfrm>
            <a:prstGeom prst="leftRightArrow">
              <a:avLst>
                <a:gd name="adj1" fmla="val 50000"/>
                <a:gd name="adj2" fmla="val 47086"/>
              </a:avLst>
            </a:prstGeom>
            <a:solidFill>
              <a:srgbClr val="6F1787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9280828" y="5321514"/>
              <a:ext cx="1773089" cy="252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72" name="矩形 71"/>
            <p:cNvSpPr/>
            <p:nvPr/>
          </p:nvSpPr>
          <p:spPr bwMode="auto">
            <a:xfrm>
              <a:off x="9272759" y="5769513"/>
              <a:ext cx="1773089" cy="252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73" name="流程图: 多文档 72"/>
            <p:cNvSpPr/>
            <p:nvPr/>
          </p:nvSpPr>
          <p:spPr bwMode="auto">
            <a:xfrm>
              <a:off x="9380223" y="5372536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74" name="流程图: 多文档 73"/>
            <p:cNvSpPr/>
            <p:nvPr/>
          </p:nvSpPr>
          <p:spPr bwMode="auto">
            <a:xfrm>
              <a:off x="9811072" y="5365842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75" name="流程图: 多文档 74"/>
            <p:cNvSpPr/>
            <p:nvPr/>
          </p:nvSpPr>
          <p:spPr bwMode="auto">
            <a:xfrm>
              <a:off x="10563018" y="5365842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9989543" y="5277194"/>
              <a:ext cx="718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>
                  <a:solidFill>
                    <a:srgbClr val="6F1787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…</a:t>
              </a:r>
              <a:endParaRPr lang="zh-CN" altLang="en-US" sz="10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7" name="流程图: 多文档 76"/>
            <p:cNvSpPr/>
            <p:nvPr/>
          </p:nvSpPr>
          <p:spPr bwMode="auto">
            <a:xfrm>
              <a:off x="9394975" y="5806262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78" name="流程图: 多文档 77"/>
            <p:cNvSpPr/>
            <p:nvPr/>
          </p:nvSpPr>
          <p:spPr bwMode="auto">
            <a:xfrm>
              <a:off x="9825824" y="5799568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79" name="流程图: 多文档 78"/>
            <p:cNvSpPr/>
            <p:nvPr/>
          </p:nvSpPr>
          <p:spPr bwMode="auto">
            <a:xfrm>
              <a:off x="10577770" y="5799568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0004295" y="5710920"/>
              <a:ext cx="718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>
                  <a:solidFill>
                    <a:srgbClr val="6F1787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…</a:t>
              </a:r>
              <a:endParaRPr lang="zh-CN" altLang="en-US" sz="10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82" name="直接连接符 81"/>
            <p:cNvCxnSpPr>
              <a:endCxn id="71" idx="1"/>
            </p:cNvCxnSpPr>
            <p:nvPr/>
          </p:nvCxnSpPr>
          <p:spPr bwMode="auto">
            <a:xfrm>
              <a:off x="9031186" y="5447200"/>
              <a:ext cx="249642" cy="314"/>
            </a:xfrm>
            <a:prstGeom prst="line">
              <a:avLst/>
            </a:prstGeom>
            <a:noFill/>
            <a:ln w="6350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直接连接符 82"/>
            <p:cNvCxnSpPr/>
            <p:nvPr/>
          </p:nvCxnSpPr>
          <p:spPr bwMode="auto">
            <a:xfrm>
              <a:off x="9031186" y="5894346"/>
              <a:ext cx="249642" cy="314"/>
            </a:xfrm>
            <a:prstGeom prst="line">
              <a:avLst/>
            </a:prstGeom>
            <a:noFill/>
            <a:ln w="6350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4" name="文本框 83"/>
            <p:cNvSpPr txBox="1"/>
            <p:nvPr/>
          </p:nvSpPr>
          <p:spPr>
            <a:xfrm>
              <a:off x="11530655" y="5075946"/>
              <a:ext cx="32495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9"/>
          <p:cNvSpPr/>
          <p:nvPr/>
        </p:nvSpPr>
        <p:spPr>
          <a:xfrm rot="10800000">
            <a:off x="7204761" y="4894479"/>
            <a:ext cx="4608854" cy="1584427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16" name="Shape9"/>
          <p:cNvSpPr/>
          <p:nvPr/>
        </p:nvSpPr>
        <p:spPr>
          <a:xfrm rot="10800000">
            <a:off x="7204761" y="4133533"/>
            <a:ext cx="4608854" cy="730436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15" name="Shape9"/>
          <p:cNvSpPr/>
          <p:nvPr/>
        </p:nvSpPr>
        <p:spPr>
          <a:xfrm rot="10800000">
            <a:off x="7204761" y="2043283"/>
            <a:ext cx="4608854" cy="2067959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14" name="Shape9"/>
          <p:cNvSpPr/>
          <p:nvPr/>
        </p:nvSpPr>
        <p:spPr>
          <a:xfrm rot="10800000">
            <a:off x="7204761" y="1042954"/>
            <a:ext cx="4608854" cy="969548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数据库管理系统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633729" y="1120469"/>
            <a:ext cx="427801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buFont typeface="Wingdings" panose="05000000000000000000" pitchFamily="2" charset="2"/>
              <a:buNone/>
            </a:pPr>
            <a:r>
              <a:rPr lang="en-US" altLang="zh-CN" sz="12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select</a:t>
            </a:r>
            <a:r>
              <a:rPr lang="en-US" altLang="zh-CN" sz="12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12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s.name</a:t>
            </a:r>
            <a:r>
              <a:rPr lang="en-US" altLang="zh-CN" sz="1200" dirty="0">
                <a:latin typeface="微软雅黑" panose="020B0503020204020204" pitchFamily="82" charset="2"/>
                <a:ea typeface="微软雅黑" panose="020B0503020204020204" pitchFamily="82" charset="2"/>
              </a:rPr>
              <a:t>,</a:t>
            </a:r>
            <a:r>
              <a:rPr lang="zh-CN" altLang="en-US" sz="12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12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c.name</a:t>
            </a:r>
            <a:r>
              <a:rPr lang="en-US" altLang="zh-CN" sz="1200" dirty="0">
                <a:latin typeface="微软雅黑" panose="020B0503020204020204" pitchFamily="82" charset="2"/>
                <a:ea typeface="微软雅黑" panose="020B0503020204020204" pitchFamily="82" charset="2"/>
              </a:rPr>
              <a:t>,</a:t>
            </a:r>
            <a:r>
              <a:rPr lang="zh-CN" altLang="en-US" sz="12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12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sc.score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2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from</a:t>
            </a:r>
            <a:r>
              <a:rPr lang="en-US" altLang="zh-CN" sz="1200" dirty="0">
                <a:latin typeface="微软雅黑" panose="020B0503020204020204" pitchFamily="82" charset="2"/>
                <a:ea typeface="微软雅黑" panose="020B0503020204020204" pitchFamily="82" charset="2"/>
              </a:rPr>
              <a:t> student as s, course as c, </a:t>
            </a:r>
            <a:r>
              <a:rPr lang="en-US" altLang="zh-CN" sz="12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sc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12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where </a:t>
            </a:r>
            <a:r>
              <a:rPr lang="en-US" altLang="zh-CN" sz="1200" b="1" dirty="0" err="1">
                <a:solidFill>
                  <a:srgbClr val="FF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s.sno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=</a:t>
            </a:r>
            <a:r>
              <a:rPr lang="en-US" altLang="zh-CN" sz="1200" b="1" dirty="0" err="1">
                <a:solidFill>
                  <a:srgbClr val="FF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sc.sno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and </a:t>
            </a:r>
            <a:r>
              <a:rPr lang="en-US" altLang="zh-CN" sz="1200" b="1" dirty="0" err="1">
                <a:solidFill>
                  <a:srgbClr val="FF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c.cno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=</a:t>
            </a:r>
            <a:r>
              <a:rPr lang="en-US" altLang="zh-CN" sz="1200" b="1" dirty="0" err="1">
                <a:solidFill>
                  <a:srgbClr val="FF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sc.cno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12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and </a:t>
            </a:r>
            <a:r>
              <a:rPr lang="en-US" altLang="zh-CN" sz="1200" dirty="0" err="1">
                <a:solidFill>
                  <a:srgbClr val="3333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s.name</a:t>
            </a:r>
            <a:r>
              <a:rPr lang="en-US" altLang="zh-CN" sz="1200" dirty="0">
                <a:solidFill>
                  <a:srgbClr val="3333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=“</a:t>
            </a:r>
            <a:r>
              <a:rPr lang="zh-CN" altLang="en-US" sz="1200" dirty="0">
                <a:solidFill>
                  <a:srgbClr val="3333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赵宇</a:t>
            </a:r>
            <a:r>
              <a:rPr lang="en-US" altLang="zh-CN" sz="1200" dirty="0">
                <a:solidFill>
                  <a:srgbClr val="3333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” </a:t>
            </a:r>
            <a:r>
              <a:rPr lang="en-US" altLang="zh-CN" sz="1200" b="1" dirty="0">
                <a:solidFill>
                  <a:srgbClr val="3333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and </a:t>
            </a:r>
            <a:r>
              <a:rPr lang="en-US" altLang="zh-CN" sz="1200" dirty="0" err="1">
                <a:solidFill>
                  <a:srgbClr val="3333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c.name</a:t>
            </a:r>
            <a:r>
              <a:rPr lang="en-US" altLang="zh-CN" sz="1200" dirty="0">
                <a:solidFill>
                  <a:srgbClr val="3333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=“</a:t>
            </a:r>
            <a:r>
              <a:rPr lang="zh-CN" altLang="en-US" sz="1200" dirty="0">
                <a:solidFill>
                  <a:srgbClr val="3333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数据库</a:t>
            </a:r>
            <a:r>
              <a:rPr lang="en-US" altLang="zh-CN" sz="1200" dirty="0">
                <a:solidFill>
                  <a:srgbClr val="3333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”</a:t>
            </a:r>
          </a:p>
        </p:txBody>
      </p:sp>
      <p:grpSp>
        <p:nvGrpSpPr>
          <p:cNvPr id="6" name="Group 5"/>
          <p:cNvGrpSpPr/>
          <p:nvPr/>
        </p:nvGrpSpPr>
        <p:grpSpPr bwMode="auto">
          <a:xfrm>
            <a:off x="8303146" y="2053803"/>
            <a:ext cx="3241006" cy="1922343"/>
            <a:chOff x="3613646" y="1540251"/>
            <a:chExt cx="5966839" cy="4589446"/>
          </a:xfrm>
        </p:grpSpPr>
        <p:sp>
          <p:nvSpPr>
            <p:cNvPr id="7" name="Rounded Rectangle 6"/>
            <p:cNvSpPr>
              <a:spLocks noChangeArrowheads="1"/>
            </p:cNvSpPr>
            <p:nvPr/>
          </p:nvSpPr>
          <p:spPr bwMode="auto">
            <a:xfrm>
              <a:off x="4079756" y="5554303"/>
              <a:ext cx="751145" cy="57539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S</a:t>
              </a:r>
            </a:p>
          </p:txBody>
        </p:sp>
        <p:sp>
          <p:nvSpPr>
            <p:cNvPr id="8" name="Rounded Rectangle 7"/>
            <p:cNvSpPr>
              <a:spLocks noChangeArrowheads="1"/>
            </p:cNvSpPr>
            <p:nvPr/>
          </p:nvSpPr>
          <p:spPr bwMode="auto">
            <a:xfrm>
              <a:off x="5867330" y="5554303"/>
              <a:ext cx="751145" cy="575394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en-US" sz="1400" dirty="0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SC</a:t>
              </a:r>
            </a:p>
          </p:txBody>
        </p:sp>
        <p:sp>
          <p:nvSpPr>
            <p:cNvPr id="12" name="Rounded Rectangle 8"/>
            <p:cNvSpPr>
              <a:spLocks noChangeArrowheads="1"/>
            </p:cNvSpPr>
            <p:nvPr/>
          </p:nvSpPr>
          <p:spPr bwMode="auto">
            <a:xfrm>
              <a:off x="7202847" y="5539504"/>
              <a:ext cx="751145" cy="575394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C</a:t>
              </a:r>
              <a:endParaRPr lang="en-US" altLang="en-US" sz="1400">
                <a:solidFill>
                  <a:srgbClr val="002060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13" name="Straight Arrow Connector 9"/>
            <p:cNvCxnSpPr/>
            <p:nvPr/>
          </p:nvCxnSpPr>
          <p:spPr bwMode="auto">
            <a:xfrm flipV="1">
              <a:off x="4439797" y="5157192"/>
              <a:ext cx="288032" cy="382312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3613646" y="4435198"/>
              <a:ext cx="2833744" cy="829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l-GR" altLang="en-US" dirty="0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σ</a:t>
              </a:r>
              <a:r>
                <a:rPr lang="en-US" altLang="zh-CN" baseline="-25000" dirty="0" err="1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sname</a:t>
              </a:r>
              <a:r>
                <a:rPr lang="en-US" altLang="zh-CN" baseline="-25000" dirty="0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=“</a:t>
              </a:r>
              <a:r>
                <a:rPr lang="zh-CN" altLang="en-US" baseline="-25000" dirty="0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赵宇</a:t>
              </a:r>
              <a:r>
                <a:rPr lang="en-US" altLang="zh-CN" baseline="-25000" dirty="0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”</a:t>
              </a:r>
              <a:endParaRPr lang="en-US" altLang="en-US" baseline="-25000" dirty="0">
                <a:solidFill>
                  <a:srgbClr val="002060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15" name="Straight Arrow Connector 11"/>
            <p:cNvCxnSpPr/>
            <p:nvPr/>
          </p:nvCxnSpPr>
          <p:spPr bwMode="auto">
            <a:xfrm flipV="1">
              <a:off x="5148064" y="4244043"/>
              <a:ext cx="288032" cy="382312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Arrow Connector 12"/>
            <p:cNvCxnSpPr>
              <a:stCxn id="8" idx="0"/>
            </p:cNvCxnSpPr>
            <p:nvPr/>
          </p:nvCxnSpPr>
          <p:spPr bwMode="auto">
            <a:xfrm flipH="1" flipV="1">
              <a:off x="6012161" y="4244044"/>
              <a:ext cx="230742" cy="1310259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4562318" y="3465703"/>
              <a:ext cx="2267113" cy="829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l-GR" altLang="en-US" dirty="0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⋈</a:t>
              </a:r>
              <a:r>
                <a:rPr lang="en-US" altLang="zh-CN" baseline="-25000" dirty="0" err="1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s.sno</a:t>
              </a:r>
              <a:r>
                <a:rPr lang="en-US" altLang="zh-CN" baseline="-25000" dirty="0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=</a:t>
              </a:r>
              <a:r>
                <a:rPr lang="en-US" altLang="zh-CN" baseline="-25000" dirty="0" err="1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sc.sno</a:t>
              </a:r>
              <a:endParaRPr lang="en-US" altLang="en-US" baseline="-25000" dirty="0">
                <a:solidFill>
                  <a:srgbClr val="002060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18" name="Straight Arrow Connector 14"/>
            <p:cNvCxnSpPr/>
            <p:nvPr/>
          </p:nvCxnSpPr>
          <p:spPr bwMode="auto">
            <a:xfrm flipV="1">
              <a:off x="7536727" y="5208298"/>
              <a:ext cx="0" cy="317825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6451621" y="4520180"/>
              <a:ext cx="3128864" cy="829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l-GR" altLang="en-US" dirty="0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σ</a:t>
              </a:r>
              <a:r>
                <a:rPr lang="en-US" altLang="zh-CN" baseline="-25000" dirty="0" err="1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cname</a:t>
              </a:r>
              <a:r>
                <a:rPr lang="en-US" altLang="zh-CN" baseline="-25000" dirty="0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=“</a:t>
              </a:r>
              <a:r>
                <a:rPr lang="zh-CN" altLang="en-US" baseline="-25000" dirty="0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数据库</a:t>
              </a:r>
              <a:r>
                <a:rPr lang="en-US" altLang="zh-CN" baseline="-25000" dirty="0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”</a:t>
              </a:r>
              <a:endParaRPr lang="en-US" altLang="en-US" baseline="-25000" dirty="0">
                <a:solidFill>
                  <a:srgbClr val="002060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20" name="Straight Arrow Connector 16"/>
            <p:cNvCxnSpPr/>
            <p:nvPr/>
          </p:nvCxnSpPr>
          <p:spPr bwMode="auto">
            <a:xfrm flipH="1" flipV="1">
              <a:off x="6697605" y="3025183"/>
              <a:ext cx="898732" cy="166979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Straight Arrow Connector 17"/>
            <p:cNvCxnSpPr/>
            <p:nvPr/>
          </p:nvCxnSpPr>
          <p:spPr bwMode="auto">
            <a:xfrm flipV="1">
              <a:off x="5867331" y="3025183"/>
              <a:ext cx="457951" cy="732863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5239698" y="2247039"/>
              <a:ext cx="2302527" cy="829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l-GR" altLang="en-US" dirty="0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⋈</a:t>
              </a:r>
              <a:r>
                <a:rPr lang="en-US" altLang="zh-CN" baseline="-25000" dirty="0" err="1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sc.cno</a:t>
              </a:r>
              <a:r>
                <a:rPr lang="en-US" altLang="zh-CN" baseline="-25000" dirty="0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=</a:t>
              </a:r>
              <a:r>
                <a:rPr lang="en-US" altLang="zh-CN" baseline="-25000" dirty="0" err="1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c.cno</a:t>
              </a:r>
              <a:endParaRPr lang="en-US" altLang="en-US" baseline="-25000" dirty="0">
                <a:solidFill>
                  <a:srgbClr val="002060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23" name="Straight Arrow Connector 19"/>
            <p:cNvCxnSpPr/>
            <p:nvPr/>
          </p:nvCxnSpPr>
          <p:spPr bwMode="auto">
            <a:xfrm flipV="1">
              <a:off x="6586629" y="2308071"/>
              <a:ext cx="2" cy="407591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4949161" y="1540251"/>
              <a:ext cx="3164043" cy="829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l-GR" altLang="en-US" dirty="0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ρ</a:t>
              </a:r>
              <a:r>
                <a:rPr lang="en-US" altLang="zh-CN" sz="1400" baseline="-25000" dirty="0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s.name,</a:t>
              </a:r>
              <a:r>
                <a:rPr lang="zh-CN" altLang="en-US" sz="1400" baseline="-25000" dirty="0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 </a:t>
              </a:r>
              <a:r>
                <a:rPr lang="en-US" altLang="zh-CN" sz="1400" baseline="-25000" dirty="0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c.name,</a:t>
              </a:r>
              <a:r>
                <a:rPr lang="zh-CN" altLang="en-US" sz="1400" baseline="-25000" dirty="0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 </a:t>
              </a:r>
              <a:r>
                <a:rPr lang="en-US" altLang="zh-CN" sz="1400" baseline="-25000" dirty="0" err="1">
                  <a:solidFill>
                    <a:srgbClr val="00206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sc.score</a:t>
              </a:r>
              <a:endParaRPr lang="en-US" altLang="en-US" sz="1400" baseline="-25000" dirty="0">
                <a:solidFill>
                  <a:srgbClr val="002060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grpSp>
        <p:nvGrpSpPr>
          <p:cNvPr id="25" name="Group 33"/>
          <p:cNvGrpSpPr/>
          <p:nvPr/>
        </p:nvGrpSpPr>
        <p:grpSpPr bwMode="auto">
          <a:xfrm>
            <a:off x="8271904" y="4986039"/>
            <a:ext cx="1738312" cy="1398587"/>
            <a:chOff x="4828237" y="3429000"/>
            <a:chExt cx="3018428" cy="3048000"/>
          </a:xfrm>
        </p:grpSpPr>
        <p:sp>
          <p:nvSpPr>
            <p:cNvPr id="26" name="Rectangle 34"/>
            <p:cNvSpPr/>
            <p:nvPr/>
          </p:nvSpPr>
          <p:spPr bwMode="auto">
            <a:xfrm>
              <a:off x="4828237" y="3429000"/>
              <a:ext cx="3018428" cy="3048000"/>
            </a:xfrm>
            <a:prstGeom prst="rect">
              <a:avLst/>
            </a:prstGeom>
            <a:solidFill>
              <a:srgbClr val="00B0F0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 sz="1050">
                <a:solidFill>
                  <a:srgbClr val="FFFFFF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7" name="Folded Corner 35"/>
            <p:cNvSpPr/>
            <p:nvPr/>
          </p:nvSpPr>
          <p:spPr bwMode="auto">
            <a:xfrm>
              <a:off x="5021196" y="3581227"/>
              <a:ext cx="1237693" cy="754216"/>
            </a:xfrm>
            <a:prstGeom prst="foldedCorner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 anchorCtr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lang="en-US" sz="1200" kern="0" dirty="0">
                  <a:latin typeface="微软雅黑" panose="020B0503020204020204" pitchFamily="82" charset="2"/>
                  <a:ea typeface="微软雅黑" panose="020B0503020204020204" pitchFamily="82" charset="2"/>
                  <a:cs typeface="Helvetica Neue" charset="0"/>
                </a:rPr>
                <a:t>Page 1</a:t>
              </a:r>
            </a:p>
          </p:txBody>
        </p:sp>
        <p:sp>
          <p:nvSpPr>
            <p:cNvPr id="28" name="Folded Corner 36"/>
            <p:cNvSpPr/>
            <p:nvPr/>
          </p:nvSpPr>
          <p:spPr bwMode="auto">
            <a:xfrm>
              <a:off x="6457361" y="3581227"/>
              <a:ext cx="1237695" cy="754216"/>
            </a:xfrm>
            <a:prstGeom prst="foldedCorner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 anchorCtr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lang="en-US" sz="1200" kern="0" dirty="0">
                  <a:latin typeface="微软雅黑" panose="020B0503020204020204" pitchFamily="82" charset="2"/>
                  <a:ea typeface="微软雅黑" panose="020B0503020204020204" pitchFamily="82" charset="2"/>
                  <a:cs typeface="Helvetica Neue" charset="0"/>
                </a:rPr>
                <a:t>Page 2</a:t>
              </a:r>
            </a:p>
          </p:txBody>
        </p:sp>
        <p:sp>
          <p:nvSpPr>
            <p:cNvPr id="29" name="Folded Corner 37"/>
            <p:cNvSpPr/>
            <p:nvPr/>
          </p:nvSpPr>
          <p:spPr bwMode="auto">
            <a:xfrm>
              <a:off x="5021196" y="4581081"/>
              <a:ext cx="1237693" cy="754216"/>
            </a:xfrm>
            <a:prstGeom prst="foldedCorner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 anchorCtr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lang="en-US" sz="1200" kern="0" dirty="0">
                  <a:latin typeface="微软雅黑" panose="020B0503020204020204" pitchFamily="82" charset="2"/>
                  <a:ea typeface="微软雅黑" panose="020B0503020204020204" pitchFamily="82" charset="2"/>
                  <a:cs typeface="Helvetica Neue" charset="0"/>
                </a:rPr>
                <a:t>Page 3</a:t>
              </a:r>
            </a:p>
          </p:txBody>
        </p:sp>
        <p:sp>
          <p:nvSpPr>
            <p:cNvPr id="30" name="Folded Corner 38"/>
            <p:cNvSpPr/>
            <p:nvPr/>
          </p:nvSpPr>
          <p:spPr bwMode="auto">
            <a:xfrm>
              <a:off x="6457361" y="4581081"/>
              <a:ext cx="1237695" cy="754216"/>
            </a:xfrm>
            <a:prstGeom prst="foldedCorner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 anchorCtr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lang="en-US" sz="1200" kern="0" dirty="0">
                  <a:latin typeface="微软雅黑" panose="020B0503020204020204" pitchFamily="82" charset="2"/>
                  <a:ea typeface="微软雅黑" panose="020B0503020204020204" pitchFamily="82" charset="2"/>
                  <a:cs typeface="Helvetica Neue" charset="0"/>
                </a:rPr>
                <a:t>Page 4</a:t>
              </a:r>
            </a:p>
          </p:txBody>
        </p:sp>
        <p:sp>
          <p:nvSpPr>
            <p:cNvPr id="31" name="Folded Corner 39"/>
            <p:cNvSpPr/>
            <p:nvPr/>
          </p:nvSpPr>
          <p:spPr bwMode="auto">
            <a:xfrm>
              <a:off x="5021196" y="5577476"/>
              <a:ext cx="1237693" cy="754216"/>
            </a:xfrm>
            <a:prstGeom prst="foldedCorner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 anchorCtr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lang="en-US" sz="1200" kern="0" dirty="0">
                  <a:latin typeface="微软雅黑" panose="020B0503020204020204" pitchFamily="82" charset="2"/>
                  <a:ea typeface="微软雅黑" panose="020B0503020204020204" pitchFamily="82" charset="2"/>
                  <a:cs typeface="Helvetica Neue" charset="0"/>
                </a:rPr>
                <a:t>Page 5</a:t>
              </a:r>
            </a:p>
          </p:txBody>
        </p:sp>
        <p:sp>
          <p:nvSpPr>
            <p:cNvPr id="32" name="Folded Corner 40"/>
            <p:cNvSpPr/>
            <p:nvPr/>
          </p:nvSpPr>
          <p:spPr bwMode="auto">
            <a:xfrm>
              <a:off x="6457361" y="5577476"/>
              <a:ext cx="1237695" cy="754216"/>
            </a:xfrm>
            <a:prstGeom prst="foldedCorner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 anchorCtr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/>
              </a:pPr>
              <a:r>
                <a:rPr lang="en-US" sz="1200" kern="0" dirty="0">
                  <a:latin typeface="微软雅黑" panose="020B0503020204020204" pitchFamily="82" charset="2"/>
                  <a:ea typeface="微软雅黑" panose="020B0503020204020204" pitchFamily="82" charset="2"/>
                  <a:cs typeface="Helvetica Neue" charset="0"/>
                </a:rPr>
                <a:t>Page 6</a:t>
              </a:r>
            </a:p>
          </p:txBody>
        </p:sp>
      </p:grp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8271904" y="4235860"/>
            <a:ext cx="3541712" cy="517525"/>
          </a:xfrm>
          <a:prstGeom prst="rect">
            <a:avLst/>
          </a:prstGeom>
          <a:solidFill>
            <a:srgbClr val="6F1787">
              <a:alpha val="28000"/>
            </a:srgbClr>
          </a:solidFill>
          <a:ln w="9525" algn="ctr">
            <a:noFill/>
            <a:rou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4" name="Can 9"/>
          <p:cNvSpPr/>
          <p:nvPr/>
        </p:nvSpPr>
        <p:spPr bwMode="auto">
          <a:xfrm>
            <a:off x="10222341" y="5188994"/>
            <a:ext cx="1431589" cy="998537"/>
          </a:xfrm>
          <a:prstGeom prst="can">
            <a:avLst>
              <a:gd name="adj" fmla="val 41129"/>
            </a:avLst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lang="en-US" altLang="zh-CN" kern="0" dirty="0">
                <a:solidFill>
                  <a:prstClr val="white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elvetica Neue" charset="0"/>
              </a:rPr>
              <a:t>Log</a:t>
            </a:r>
            <a:endParaRPr lang="en-US" kern="0" dirty="0">
              <a:solidFill>
                <a:prstClr val="white"/>
              </a:solidFill>
              <a:latin typeface="微软雅黑" panose="020B0503020204020204" pitchFamily="82" charset="2"/>
              <a:ea typeface="微软雅黑" panose="020B0503020204020204" pitchFamily="82" charset="2"/>
              <a:cs typeface="Helvetica Neue" charset="0"/>
            </a:endParaRPr>
          </a:p>
        </p:txBody>
      </p:sp>
      <p:sp>
        <p:nvSpPr>
          <p:cNvPr id="35" name="Folded Corner 35"/>
          <p:cNvSpPr/>
          <p:nvPr/>
        </p:nvSpPr>
        <p:spPr bwMode="auto">
          <a:xfrm>
            <a:off x="8359869" y="4335044"/>
            <a:ext cx="584200" cy="346075"/>
          </a:xfrm>
          <a:prstGeom prst="foldedCorner">
            <a:avLst/>
          </a:prstGeom>
          <a:solidFill>
            <a:srgbClr val="6F1787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lang="en-US" sz="1000" kern="0" dirty="0">
                <a:solidFill>
                  <a:prstClr val="white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elvetica Neue" charset="0"/>
              </a:rPr>
              <a:t>Pag</a:t>
            </a:r>
            <a:r>
              <a:rPr lang="en-US" altLang="zh-CN" sz="1000" kern="0" dirty="0">
                <a:solidFill>
                  <a:prstClr val="white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elvetica Neue" charset="0"/>
              </a:rPr>
              <a:t>e</a:t>
            </a:r>
            <a:r>
              <a:rPr lang="en-US" sz="1000" kern="0" dirty="0">
                <a:solidFill>
                  <a:prstClr val="white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elvetica Neue" charset="0"/>
              </a:rPr>
              <a:t>1</a:t>
            </a:r>
          </a:p>
        </p:txBody>
      </p:sp>
      <p:sp>
        <p:nvSpPr>
          <p:cNvPr id="36" name="Folded Corner 38"/>
          <p:cNvSpPr/>
          <p:nvPr/>
        </p:nvSpPr>
        <p:spPr bwMode="auto">
          <a:xfrm>
            <a:off x="9069482" y="4342982"/>
            <a:ext cx="584200" cy="346075"/>
          </a:xfrm>
          <a:prstGeom prst="foldedCorner">
            <a:avLst/>
          </a:prstGeom>
          <a:solidFill>
            <a:srgbClr val="6F1787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lang="en-US" sz="1000" kern="0" dirty="0">
                <a:solidFill>
                  <a:prstClr val="white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elvetica Neue" charset="0"/>
              </a:rPr>
              <a:t>Pag</a:t>
            </a:r>
            <a:r>
              <a:rPr lang="en-US" altLang="zh-CN" sz="1000" kern="0" dirty="0">
                <a:solidFill>
                  <a:prstClr val="white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elvetica Neue" charset="0"/>
              </a:rPr>
              <a:t>e</a:t>
            </a:r>
            <a:r>
              <a:rPr lang="en-US" sz="1000" kern="0" dirty="0">
                <a:solidFill>
                  <a:prstClr val="white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elvetica Neue" charset="0"/>
              </a:rPr>
              <a:t>4</a:t>
            </a:r>
          </a:p>
        </p:txBody>
      </p:sp>
      <p:sp>
        <p:nvSpPr>
          <p:cNvPr id="37" name="Rectangle 14"/>
          <p:cNvSpPr/>
          <p:nvPr/>
        </p:nvSpPr>
        <p:spPr bwMode="auto">
          <a:xfrm>
            <a:off x="10973951" y="4312025"/>
            <a:ext cx="688975" cy="407988"/>
          </a:xfrm>
          <a:prstGeom prst="rect">
            <a:avLst/>
          </a:prstGeom>
          <a:solidFill>
            <a:srgbClr val="6F178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/>
            </a:pPr>
            <a:r>
              <a:rPr lang="en-US" altLang="zh-CN" kern="0" dirty="0">
                <a:solidFill>
                  <a:prstClr val="white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elvetica Neue" charset="0"/>
              </a:rPr>
              <a:t>log</a:t>
            </a:r>
            <a:endParaRPr lang="en-US" kern="0" dirty="0">
              <a:solidFill>
                <a:prstClr val="white"/>
              </a:solidFill>
              <a:latin typeface="微软雅黑" panose="020B0503020204020204" pitchFamily="82" charset="2"/>
              <a:ea typeface="微软雅黑" panose="020B0503020204020204" pitchFamily="82" charset="2"/>
              <a:cs typeface="Helvetica Neue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166536" y="4286190"/>
            <a:ext cx="871538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kern="0" dirty="0">
                <a:latin typeface="微软雅黑" panose="020B0503020204020204" pitchFamily="82" charset="2"/>
                <a:ea typeface="微软雅黑" panose="020B0503020204020204" pitchFamily="82" charset="2"/>
                <a:cs typeface="Helvetica Neue" charset="0"/>
              </a:rPr>
              <a:t>缓存</a:t>
            </a:r>
            <a:endParaRPr lang="zh-CN" altLang="en-US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166536" y="5498841"/>
            <a:ext cx="8382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kern="0" dirty="0">
                <a:latin typeface="微软雅黑" panose="020B0503020204020204" pitchFamily="82" charset="2"/>
                <a:ea typeface="微软雅黑" panose="020B0503020204020204" pitchFamily="82" charset="2"/>
                <a:cs typeface="Helvetica Neue" charset="0"/>
              </a:rPr>
              <a:t>磁盘</a:t>
            </a:r>
            <a:endParaRPr lang="zh-CN" altLang="en-US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166536" y="1343810"/>
            <a:ext cx="87153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kern="0" dirty="0">
                <a:latin typeface="微软雅黑" panose="020B0503020204020204" pitchFamily="82" charset="2"/>
                <a:ea typeface="微软雅黑" panose="020B0503020204020204" pitchFamily="82" charset="2"/>
                <a:cs typeface="Helvetica Neue" charset="0"/>
              </a:rPr>
              <a:t>SQL</a:t>
            </a:r>
            <a:endParaRPr lang="zh-CN" altLang="en-US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166536" y="2574259"/>
            <a:ext cx="7861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kern="0" dirty="0">
                <a:latin typeface="微软雅黑" panose="020B0503020204020204" pitchFamily="82" charset="2"/>
                <a:ea typeface="微软雅黑" panose="020B0503020204020204" pitchFamily="82" charset="2"/>
                <a:cs typeface="Helvetica Neue" charset="0"/>
              </a:rPr>
              <a:t>查询计划</a:t>
            </a:r>
            <a:endParaRPr lang="zh-CN" altLang="en-US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16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16969" y="1010704"/>
            <a:ext cx="6198688" cy="5458846"/>
            <a:chOff x="5722965" y="1010704"/>
            <a:chExt cx="6198688" cy="5458846"/>
          </a:xfrm>
        </p:grpSpPr>
        <p:sp>
          <p:nvSpPr>
            <p:cNvPr id="43" name="Shape6"/>
            <p:cNvSpPr/>
            <p:nvPr/>
          </p:nvSpPr>
          <p:spPr>
            <a:xfrm>
              <a:off x="5722965" y="1010704"/>
              <a:ext cx="6198688" cy="5458846"/>
            </a:xfrm>
            <a:prstGeom prst="roundRect">
              <a:avLst>
                <a:gd name="adj" fmla="val 10529"/>
              </a:avLst>
            </a:prstGeom>
            <a:solidFill>
              <a:srgbClr val="6F1787">
                <a:alpha val="14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srgbClr val="6F1787"/>
                </a:solidFill>
                <a:latin typeface="微软雅黑" panose="020B0503020204020204" pitchFamily="82" charset="2"/>
                <a:ea typeface="OPPOSans M" panose="00020600040101010101" pitchFamily="18" charset="-122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6048375" y="1461057"/>
              <a:ext cx="5400261" cy="3028121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45" name="矩形: 圆角 44"/>
            <p:cNvSpPr/>
            <p:nvPr/>
          </p:nvSpPr>
          <p:spPr bwMode="auto">
            <a:xfrm>
              <a:off x="7554248" y="1649900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查询解析</a:t>
              </a:r>
            </a:p>
          </p:txBody>
        </p:sp>
        <p:sp>
          <p:nvSpPr>
            <p:cNvPr id="46" name="矩形: 圆角 45"/>
            <p:cNvSpPr/>
            <p:nvPr/>
          </p:nvSpPr>
          <p:spPr bwMode="auto">
            <a:xfrm>
              <a:off x="8501286" y="1649251"/>
              <a:ext cx="1853311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逻辑优化（查询重写）</a:t>
              </a:r>
            </a:p>
          </p:txBody>
        </p:sp>
        <p:sp>
          <p:nvSpPr>
            <p:cNvPr id="47" name="矩形: 圆角 46"/>
            <p:cNvSpPr/>
            <p:nvPr/>
          </p:nvSpPr>
          <p:spPr bwMode="auto">
            <a:xfrm>
              <a:off x="7554248" y="1955998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物理优化</a:t>
              </a:r>
            </a:p>
          </p:txBody>
        </p:sp>
        <p:sp>
          <p:nvSpPr>
            <p:cNvPr id="48" name="矩形: 圆角 47"/>
            <p:cNvSpPr/>
            <p:nvPr/>
          </p:nvSpPr>
          <p:spPr bwMode="auto">
            <a:xfrm>
              <a:off x="8501286" y="1946678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代价估计</a:t>
              </a:r>
            </a:p>
          </p:txBody>
        </p:sp>
        <p:sp>
          <p:nvSpPr>
            <p:cNvPr id="49" name="矩形: 圆角 48"/>
            <p:cNvSpPr/>
            <p:nvPr/>
          </p:nvSpPr>
          <p:spPr bwMode="auto">
            <a:xfrm>
              <a:off x="9490997" y="1955349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统计信息</a:t>
              </a:r>
            </a:p>
          </p:txBody>
        </p:sp>
        <p:sp>
          <p:nvSpPr>
            <p:cNvPr id="50" name="矩形: 圆角 49"/>
            <p:cNvSpPr/>
            <p:nvPr/>
          </p:nvSpPr>
          <p:spPr bwMode="auto">
            <a:xfrm>
              <a:off x="7554248" y="2513328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火山模型</a:t>
              </a:r>
            </a:p>
          </p:txBody>
        </p:sp>
        <p:sp>
          <p:nvSpPr>
            <p:cNvPr id="51" name="矩形: 圆角 50"/>
            <p:cNvSpPr/>
            <p:nvPr/>
          </p:nvSpPr>
          <p:spPr bwMode="auto">
            <a:xfrm>
              <a:off x="7554248" y="2819426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编译执行</a:t>
              </a:r>
            </a:p>
          </p:txBody>
        </p:sp>
        <p:sp>
          <p:nvSpPr>
            <p:cNvPr id="52" name="矩形: 圆角 51"/>
            <p:cNvSpPr/>
            <p:nvPr/>
          </p:nvSpPr>
          <p:spPr bwMode="auto">
            <a:xfrm>
              <a:off x="8502455" y="2513328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物化模型</a:t>
              </a:r>
              <a:endParaRPr kumimoji="1" lang="zh-CN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53" name="矩形: 圆角 52"/>
            <p:cNvSpPr/>
            <p:nvPr/>
          </p:nvSpPr>
          <p:spPr bwMode="auto">
            <a:xfrm>
              <a:off x="8502455" y="2819426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并行执行</a:t>
              </a:r>
            </a:p>
          </p:txBody>
        </p:sp>
        <p:sp>
          <p:nvSpPr>
            <p:cNvPr id="54" name="矩形: 圆角 53"/>
            <p:cNvSpPr/>
            <p:nvPr/>
          </p:nvSpPr>
          <p:spPr bwMode="auto">
            <a:xfrm>
              <a:off x="9490997" y="2513328"/>
              <a:ext cx="1045558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向量化执行模型</a:t>
              </a:r>
            </a:p>
          </p:txBody>
        </p:sp>
        <p:sp>
          <p:nvSpPr>
            <p:cNvPr id="55" name="矩形: 圆角 54"/>
            <p:cNvSpPr/>
            <p:nvPr/>
          </p:nvSpPr>
          <p:spPr bwMode="auto">
            <a:xfrm>
              <a:off x="9490997" y="2819426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物理算子</a:t>
              </a:r>
            </a:p>
          </p:txBody>
        </p:sp>
        <p:sp>
          <p:nvSpPr>
            <p:cNvPr id="56" name="矩形: 圆角 55"/>
            <p:cNvSpPr/>
            <p:nvPr/>
          </p:nvSpPr>
          <p:spPr bwMode="auto">
            <a:xfrm>
              <a:off x="7560829" y="3568577"/>
              <a:ext cx="95861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日志管理</a:t>
              </a:r>
            </a:p>
          </p:txBody>
        </p:sp>
        <p:sp>
          <p:nvSpPr>
            <p:cNvPr id="57" name="矩形: 圆角 56"/>
            <p:cNvSpPr/>
            <p:nvPr/>
          </p:nvSpPr>
          <p:spPr bwMode="auto">
            <a:xfrm>
              <a:off x="8641008" y="3568577"/>
              <a:ext cx="95861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故障恢复</a:t>
              </a:r>
            </a:p>
          </p:txBody>
        </p:sp>
        <p:sp>
          <p:nvSpPr>
            <p:cNvPr id="58" name="矩形: 圆角 57"/>
            <p:cNvSpPr/>
            <p:nvPr/>
          </p:nvSpPr>
          <p:spPr bwMode="auto">
            <a:xfrm>
              <a:off x="9721186" y="3568577"/>
              <a:ext cx="95861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并发控制</a:t>
              </a:r>
            </a:p>
          </p:txBody>
        </p:sp>
        <p:sp>
          <p:nvSpPr>
            <p:cNvPr id="59" name="矩形: 圆角 58"/>
            <p:cNvSpPr/>
            <p:nvPr/>
          </p:nvSpPr>
          <p:spPr bwMode="auto">
            <a:xfrm>
              <a:off x="7552060" y="4095392"/>
              <a:ext cx="74513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页面组织</a:t>
              </a:r>
              <a:endParaRPr kumimoji="1" lang="zh-CN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60" name="矩形: 圆角 59"/>
            <p:cNvSpPr/>
            <p:nvPr/>
          </p:nvSpPr>
          <p:spPr bwMode="auto">
            <a:xfrm>
              <a:off x="8339213" y="4095392"/>
              <a:ext cx="74513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缓冲区</a:t>
              </a:r>
            </a:p>
          </p:txBody>
        </p:sp>
        <p:sp>
          <p:nvSpPr>
            <p:cNvPr id="61" name="矩形: 圆角 60"/>
            <p:cNvSpPr/>
            <p:nvPr/>
          </p:nvSpPr>
          <p:spPr bwMode="auto">
            <a:xfrm>
              <a:off x="9126367" y="4095392"/>
              <a:ext cx="74513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元数据</a:t>
              </a:r>
            </a:p>
          </p:txBody>
        </p:sp>
        <p:sp>
          <p:nvSpPr>
            <p:cNvPr id="62" name="矩形: 圆角 61"/>
            <p:cNvSpPr/>
            <p:nvPr/>
          </p:nvSpPr>
          <p:spPr bwMode="auto">
            <a:xfrm>
              <a:off x="9913521" y="4095392"/>
              <a:ext cx="74513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索引</a:t>
              </a:r>
            </a:p>
          </p:txBody>
        </p:sp>
        <p:sp>
          <p:nvSpPr>
            <p:cNvPr id="63" name="矩形: 圆角 62"/>
            <p:cNvSpPr/>
            <p:nvPr/>
          </p:nvSpPr>
          <p:spPr bwMode="auto">
            <a:xfrm>
              <a:off x="6143857" y="2096715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入侵检测</a:t>
              </a:r>
            </a:p>
          </p:txBody>
        </p:sp>
        <p:sp>
          <p:nvSpPr>
            <p:cNvPr id="64" name="矩形: 圆角 63"/>
            <p:cNvSpPr/>
            <p:nvPr/>
          </p:nvSpPr>
          <p:spPr bwMode="auto">
            <a:xfrm>
              <a:off x="6143857" y="2479783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访问认证</a:t>
              </a:r>
            </a:p>
          </p:txBody>
        </p:sp>
        <p:sp>
          <p:nvSpPr>
            <p:cNvPr id="65" name="矩形: 圆角 64"/>
            <p:cNvSpPr/>
            <p:nvPr/>
          </p:nvSpPr>
          <p:spPr bwMode="auto">
            <a:xfrm>
              <a:off x="6143857" y="2862851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权限控制</a:t>
              </a:r>
            </a:p>
          </p:txBody>
        </p:sp>
        <p:sp>
          <p:nvSpPr>
            <p:cNvPr id="66" name="矩形: 圆角 65"/>
            <p:cNvSpPr/>
            <p:nvPr/>
          </p:nvSpPr>
          <p:spPr bwMode="auto">
            <a:xfrm>
              <a:off x="6143857" y="3245919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数据防护</a:t>
              </a:r>
            </a:p>
          </p:txBody>
        </p:sp>
        <p:sp>
          <p:nvSpPr>
            <p:cNvPr id="67" name="矩形: 圆角 66"/>
            <p:cNvSpPr/>
            <p:nvPr/>
          </p:nvSpPr>
          <p:spPr bwMode="auto">
            <a:xfrm>
              <a:off x="6143857" y="3628987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审计机制</a:t>
              </a:r>
            </a:p>
          </p:txBody>
        </p:sp>
        <p:sp>
          <p:nvSpPr>
            <p:cNvPr id="68" name="矩形: 圆角 67"/>
            <p:cNvSpPr/>
            <p:nvPr/>
          </p:nvSpPr>
          <p:spPr bwMode="auto">
            <a:xfrm>
              <a:off x="6143857" y="4012057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第三方安全测试</a:t>
              </a: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6090564" y="1557605"/>
              <a:ext cx="1224000" cy="2844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7410094" y="1557605"/>
              <a:ext cx="3940531" cy="684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7410094" y="2428473"/>
              <a:ext cx="3940531" cy="684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72" name="矩形 71"/>
            <p:cNvSpPr/>
            <p:nvPr/>
          </p:nvSpPr>
          <p:spPr bwMode="auto">
            <a:xfrm>
              <a:off x="7409958" y="3322931"/>
              <a:ext cx="3940531" cy="1080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7469976" y="3383032"/>
              <a:ext cx="3302799" cy="468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7469976" y="3913567"/>
              <a:ext cx="3302799" cy="468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10632084" y="1569178"/>
              <a:ext cx="718539" cy="215444"/>
            </a:xfrm>
            <a:prstGeom prst="rect">
              <a:avLst/>
            </a:prstGeom>
            <a:solidFill>
              <a:srgbClr val="6F178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查询处理层</a:t>
              </a: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0632085" y="2421585"/>
              <a:ext cx="718540" cy="215444"/>
            </a:xfrm>
            <a:prstGeom prst="rect">
              <a:avLst/>
            </a:prstGeom>
            <a:solidFill>
              <a:srgbClr val="6F178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查询执行层</a:t>
              </a: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0868305" y="3328416"/>
              <a:ext cx="482320" cy="461665"/>
            </a:xfrm>
            <a:prstGeom prst="rect">
              <a:avLst/>
            </a:prstGeom>
            <a:solidFill>
              <a:srgbClr val="6F178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存储管理层</a:t>
              </a: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6240292" y="1676900"/>
              <a:ext cx="924544" cy="276999"/>
            </a:xfrm>
            <a:prstGeom prst="rect">
              <a:avLst/>
            </a:prstGeom>
            <a:solidFill>
              <a:srgbClr val="6F178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安全管理</a:t>
              </a: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7469976" y="2225355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物理计划</a:t>
              </a: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9552626" y="2232923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结果</a:t>
              </a: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7469976" y="3108534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数据存取</a:t>
              </a: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9552626" y="3116102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结果</a:t>
              </a:r>
            </a:p>
          </p:txBody>
        </p:sp>
        <p:sp>
          <p:nvSpPr>
            <p:cNvPr id="83" name="Right Arrow 3"/>
            <p:cNvSpPr/>
            <p:nvPr/>
          </p:nvSpPr>
          <p:spPr>
            <a:xfrm rot="5400000">
              <a:off x="8126207" y="2237710"/>
              <a:ext cx="175449" cy="216313"/>
            </a:xfrm>
            <a:prstGeom prst="rightArrow">
              <a:avLst/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4" name="Right Arrow 3"/>
            <p:cNvSpPr/>
            <p:nvPr/>
          </p:nvSpPr>
          <p:spPr>
            <a:xfrm rot="16200000">
              <a:off x="10076483" y="2237710"/>
              <a:ext cx="175449" cy="216313"/>
            </a:xfrm>
            <a:prstGeom prst="rightArrow">
              <a:avLst/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5" name="Right Arrow 3"/>
            <p:cNvSpPr/>
            <p:nvPr/>
          </p:nvSpPr>
          <p:spPr>
            <a:xfrm rot="5400000">
              <a:off x="8113670" y="3116082"/>
              <a:ext cx="175449" cy="216313"/>
            </a:xfrm>
            <a:prstGeom prst="rightArrow">
              <a:avLst/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6" name="Right Arrow 3"/>
            <p:cNvSpPr/>
            <p:nvPr/>
          </p:nvSpPr>
          <p:spPr>
            <a:xfrm rot="16200000">
              <a:off x="10063946" y="3116082"/>
              <a:ext cx="175449" cy="216313"/>
            </a:xfrm>
            <a:prstGeom prst="rightArrow">
              <a:avLst/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7" name="Right Arrow 3"/>
            <p:cNvSpPr/>
            <p:nvPr/>
          </p:nvSpPr>
          <p:spPr>
            <a:xfrm rot="5400000">
              <a:off x="8494608" y="1348141"/>
              <a:ext cx="175449" cy="21631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8223062" y="1162451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SQL</a:t>
              </a:r>
              <a:endParaRPr lang="zh-CN" altLang="en-US" sz="8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9" name="Right Arrow 3"/>
            <p:cNvSpPr/>
            <p:nvPr/>
          </p:nvSpPr>
          <p:spPr>
            <a:xfrm rot="16200000">
              <a:off x="10222734" y="1348141"/>
              <a:ext cx="175449" cy="21631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9951188" y="1162451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查询结果</a:t>
              </a: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11520526" y="2243106"/>
              <a:ext cx="32495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数据库管理系统</a:t>
              </a:r>
            </a:p>
          </p:txBody>
        </p:sp>
        <p:sp>
          <p:nvSpPr>
            <p:cNvPr id="92" name="流程图: 磁盘 91"/>
            <p:cNvSpPr/>
            <p:nvPr/>
          </p:nvSpPr>
          <p:spPr bwMode="auto">
            <a:xfrm>
              <a:off x="6090564" y="4598646"/>
              <a:ext cx="5358072" cy="1620000"/>
            </a:xfrm>
            <a:prstGeom prst="flowChartMagneticDisk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93" name="Right Arrow 3"/>
            <p:cNvSpPr/>
            <p:nvPr/>
          </p:nvSpPr>
          <p:spPr>
            <a:xfrm rot="5400000">
              <a:off x="7782540" y="4514124"/>
              <a:ext cx="399060" cy="4066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94" name="Right Arrow 3"/>
            <p:cNvSpPr/>
            <p:nvPr/>
          </p:nvSpPr>
          <p:spPr>
            <a:xfrm rot="16200000">
              <a:off x="9510669" y="4514124"/>
              <a:ext cx="399060" cy="4066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95" name="矩形: 圆角 94"/>
            <p:cNvSpPr/>
            <p:nvPr/>
          </p:nvSpPr>
          <p:spPr bwMode="auto">
            <a:xfrm>
              <a:off x="6259835" y="5277194"/>
              <a:ext cx="1293961" cy="2160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日志</a:t>
              </a:r>
            </a:p>
          </p:txBody>
        </p:sp>
        <p:sp>
          <p:nvSpPr>
            <p:cNvPr id="96" name="矩形: 圆角 95"/>
            <p:cNvSpPr/>
            <p:nvPr/>
          </p:nvSpPr>
          <p:spPr bwMode="auto">
            <a:xfrm>
              <a:off x="6259835" y="5536896"/>
              <a:ext cx="1293961" cy="2160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元数据（数据字典）</a:t>
              </a:r>
            </a:p>
          </p:txBody>
        </p:sp>
        <p:sp>
          <p:nvSpPr>
            <p:cNvPr id="97" name="矩形: 圆角 96"/>
            <p:cNvSpPr/>
            <p:nvPr/>
          </p:nvSpPr>
          <p:spPr bwMode="auto">
            <a:xfrm>
              <a:off x="6259835" y="5792071"/>
              <a:ext cx="1293961" cy="2160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统计信息</a:t>
              </a:r>
            </a:p>
          </p:txBody>
        </p:sp>
        <p:sp>
          <p:nvSpPr>
            <p:cNvPr id="98" name="矩形: 圆角 97"/>
            <p:cNvSpPr/>
            <p:nvPr/>
          </p:nvSpPr>
          <p:spPr bwMode="auto">
            <a:xfrm>
              <a:off x="7737225" y="5322347"/>
              <a:ext cx="1293961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索引页面</a:t>
              </a:r>
              <a:endParaRPr kumimoji="1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99" name="矩形: 圆角 98"/>
            <p:cNvSpPr/>
            <p:nvPr/>
          </p:nvSpPr>
          <p:spPr bwMode="auto">
            <a:xfrm>
              <a:off x="7737225" y="5768925"/>
              <a:ext cx="1293961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数据页面</a:t>
              </a:r>
            </a:p>
          </p:txBody>
        </p:sp>
        <p:sp>
          <p:nvSpPr>
            <p:cNvPr id="100" name="箭头: 左右 99"/>
            <p:cNvSpPr/>
            <p:nvPr/>
          </p:nvSpPr>
          <p:spPr bwMode="auto">
            <a:xfrm rot="5400000">
              <a:off x="8300481" y="5597532"/>
              <a:ext cx="193180" cy="163514"/>
            </a:xfrm>
            <a:prstGeom prst="leftRightArrow">
              <a:avLst>
                <a:gd name="adj1" fmla="val 50000"/>
                <a:gd name="adj2" fmla="val 47086"/>
              </a:avLst>
            </a:prstGeom>
            <a:solidFill>
              <a:srgbClr val="6F1787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01" name="矩形 100"/>
            <p:cNvSpPr/>
            <p:nvPr/>
          </p:nvSpPr>
          <p:spPr bwMode="auto">
            <a:xfrm>
              <a:off x="9280828" y="5321514"/>
              <a:ext cx="1773089" cy="252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02" name="矩形 101"/>
            <p:cNvSpPr/>
            <p:nvPr/>
          </p:nvSpPr>
          <p:spPr bwMode="auto">
            <a:xfrm>
              <a:off x="9272759" y="5769513"/>
              <a:ext cx="1773089" cy="252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03" name="流程图: 多文档 102"/>
            <p:cNvSpPr/>
            <p:nvPr/>
          </p:nvSpPr>
          <p:spPr bwMode="auto">
            <a:xfrm>
              <a:off x="9380223" y="5372536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04" name="流程图: 多文档 103"/>
            <p:cNvSpPr/>
            <p:nvPr/>
          </p:nvSpPr>
          <p:spPr bwMode="auto">
            <a:xfrm>
              <a:off x="9811072" y="5365842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05" name="流程图: 多文档 104"/>
            <p:cNvSpPr/>
            <p:nvPr/>
          </p:nvSpPr>
          <p:spPr bwMode="auto">
            <a:xfrm>
              <a:off x="10563018" y="5365842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9989543" y="5277194"/>
              <a:ext cx="718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>
                  <a:solidFill>
                    <a:srgbClr val="6F1787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…</a:t>
              </a:r>
              <a:endParaRPr lang="zh-CN" altLang="en-US" sz="10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07" name="流程图: 多文档 106"/>
            <p:cNvSpPr/>
            <p:nvPr/>
          </p:nvSpPr>
          <p:spPr bwMode="auto">
            <a:xfrm>
              <a:off x="9394975" y="5806262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08" name="流程图: 多文档 107"/>
            <p:cNvSpPr/>
            <p:nvPr/>
          </p:nvSpPr>
          <p:spPr bwMode="auto">
            <a:xfrm>
              <a:off x="9825824" y="5799568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09" name="流程图: 多文档 108"/>
            <p:cNvSpPr/>
            <p:nvPr/>
          </p:nvSpPr>
          <p:spPr bwMode="auto">
            <a:xfrm>
              <a:off x="10577770" y="5799568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10004295" y="5710920"/>
              <a:ext cx="718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>
                  <a:solidFill>
                    <a:srgbClr val="6F1787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…</a:t>
              </a:r>
              <a:endParaRPr lang="zh-CN" altLang="en-US" sz="10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111" name="直接连接符 110"/>
            <p:cNvCxnSpPr>
              <a:endCxn id="101" idx="1"/>
            </p:cNvCxnSpPr>
            <p:nvPr/>
          </p:nvCxnSpPr>
          <p:spPr bwMode="auto">
            <a:xfrm>
              <a:off x="9031186" y="5447200"/>
              <a:ext cx="249642" cy="314"/>
            </a:xfrm>
            <a:prstGeom prst="line">
              <a:avLst/>
            </a:prstGeom>
            <a:noFill/>
            <a:ln w="6350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直接连接符 111"/>
            <p:cNvCxnSpPr/>
            <p:nvPr/>
          </p:nvCxnSpPr>
          <p:spPr bwMode="auto">
            <a:xfrm>
              <a:off x="9031186" y="5894346"/>
              <a:ext cx="249642" cy="314"/>
            </a:xfrm>
            <a:prstGeom prst="line">
              <a:avLst/>
            </a:prstGeom>
            <a:noFill/>
            <a:ln w="6350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3" name="文本框 112"/>
            <p:cNvSpPr txBox="1"/>
            <p:nvPr/>
          </p:nvSpPr>
          <p:spPr>
            <a:xfrm>
              <a:off x="11530655" y="5075946"/>
              <a:ext cx="32495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18"/>
          <p:cNvSpPr/>
          <p:nvPr/>
        </p:nvSpPr>
        <p:spPr>
          <a:xfrm>
            <a:off x="2801421" y="2077941"/>
            <a:ext cx="6703539" cy="3323830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45" name="Shape9"/>
          <p:cNvSpPr/>
          <p:nvPr/>
        </p:nvSpPr>
        <p:spPr>
          <a:xfrm rot="10800000">
            <a:off x="2100948" y="5440367"/>
            <a:ext cx="7456850" cy="958541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3" name="Shape9"/>
          <p:cNvSpPr/>
          <p:nvPr/>
        </p:nvSpPr>
        <p:spPr>
          <a:xfrm rot="10800000">
            <a:off x="136912" y="2239420"/>
            <a:ext cx="2568962" cy="2827420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4" name="Shape9"/>
          <p:cNvSpPr/>
          <p:nvPr/>
        </p:nvSpPr>
        <p:spPr>
          <a:xfrm rot="10800000">
            <a:off x="9557798" y="2239421"/>
            <a:ext cx="2568962" cy="2827420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2" name="Shape9"/>
          <p:cNvSpPr/>
          <p:nvPr/>
        </p:nvSpPr>
        <p:spPr>
          <a:xfrm rot="10800000">
            <a:off x="2100951" y="976877"/>
            <a:ext cx="7625809" cy="1072379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724640" y="6517146"/>
            <a:ext cx="612053" cy="476250"/>
          </a:xfrm>
        </p:spPr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t>17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数据库周围工具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68800" y="6593840"/>
            <a:ext cx="3784600" cy="264160"/>
          </a:xfrm>
        </p:spPr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941488" y="2182960"/>
            <a:ext cx="6389427" cy="3064093"/>
            <a:chOff x="793721" y="1523685"/>
            <a:chExt cx="7506250" cy="3599670"/>
          </a:xfrm>
          <a:effectLst/>
        </p:grpSpPr>
        <p:sp>
          <p:nvSpPr>
            <p:cNvPr id="26" name="矩形 25"/>
            <p:cNvSpPr/>
            <p:nvPr/>
          </p:nvSpPr>
          <p:spPr>
            <a:xfrm>
              <a:off x="2508553" y="2567522"/>
              <a:ext cx="3387858" cy="1872208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数据库内核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796617" y="1523685"/>
              <a:ext cx="2573978" cy="42868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数据访问中间件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397891" y="1523685"/>
              <a:ext cx="2907525" cy="4284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数据开发建模工具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793723" y="4463751"/>
              <a:ext cx="7506248" cy="3190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操作系统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795638" y="4802955"/>
              <a:ext cx="7504333" cy="32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硬件平台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793721" y="2927562"/>
              <a:ext cx="975600" cy="83485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数据同步工具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793722" y="3791876"/>
              <a:ext cx="975600" cy="64785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数据集成工具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7324255" y="1983092"/>
              <a:ext cx="975599" cy="140718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监控运维系统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7324255" y="3421485"/>
              <a:ext cx="975715" cy="100284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备份恢复系统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1791956" y="1977767"/>
              <a:ext cx="3312368" cy="576064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标准</a:t>
              </a:r>
              <a:r>
                <a:rPr lang="en-US" altLang="zh-CN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SQL</a:t>
              </a:r>
              <a:r>
                <a:rPr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及驱动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5129501" y="1977767"/>
              <a:ext cx="2162267" cy="576064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元数据视图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5923768" y="2565100"/>
              <a:ext cx="1368000" cy="612000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运行视图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5923768" y="3186356"/>
              <a:ext cx="1368000" cy="612000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监控运维接口及工具集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5923768" y="3807613"/>
              <a:ext cx="1368000" cy="612000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备份恢复接口及工具集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1791955" y="2567477"/>
              <a:ext cx="689548" cy="1864800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数据同步接口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793721" y="1989778"/>
              <a:ext cx="975600" cy="90064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数据导入导出工具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36912" y="2545933"/>
            <a:ext cx="2621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西向（数据进的来出得去）：</a:t>
            </a:r>
            <a:endParaRPr lang="en-US" altLang="zh-CN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buClr>
                <a:srgbClr val="6F1787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导入导出工具：数据离线迁移；</a:t>
            </a:r>
            <a:endParaRPr lang="en-US" altLang="zh-CN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buClr>
                <a:srgbClr val="6F1787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同步工具：数据在线迁移；</a:t>
            </a:r>
            <a:endParaRPr lang="en-US" altLang="zh-CN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buClr>
                <a:srgbClr val="6F1787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集成工具：数据导出到分析系统；</a:t>
            </a:r>
            <a:endParaRPr lang="en-US" altLang="zh-CN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32462" y="1080800"/>
            <a:ext cx="73598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北向（应用用得好）：</a:t>
            </a:r>
            <a:endParaRPr lang="en-US" altLang="zh-CN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buClr>
                <a:srgbClr val="6F1787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数据访问中间件：业务访问数据库的通道；</a:t>
            </a:r>
            <a:endParaRPr lang="en-US" altLang="zh-CN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buClr>
                <a:srgbClr val="6F1787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数据开发建模工具：建模、设计、开发、调试业务数据访问代码；</a:t>
            </a:r>
            <a:endParaRPr lang="en-US" altLang="zh-CN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793412" y="2609480"/>
            <a:ext cx="20252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东向（数据库运行得好）：</a:t>
            </a:r>
            <a:endParaRPr lang="en-US" altLang="zh-CN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buClr>
                <a:srgbClr val="6F1787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监控运维系统：配置、告警、统计、巡检等；</a:t>
            </a:r>
            <a:endParaRPr lang="en-US" altLang="zh-CN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buClr>
                <a:srgbClr val="6F1787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备份恢复系统：数据的备份与恢复；</a:t>
            </a:r>
            <a:endParaRPr lang="en-US" altLang="zh-CN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27918" y="5616944"/>
            <a:ext cx="6298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南向（数据库运行的基础平台）：</a:t>
            </a:r>
            <a:endParaRPr lang="en-US" altLang="zh-CN" sz="16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buClr>
                <a:srgbClr val="6F1787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操作系统：运行的软件平台；</a:t>
            </a:r>
            <a:endParaRPr lang="en-US" altLang="zh-CN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buClr>
                <a:srgbClr val="6F1787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硬件平台：运行的硬件平台；</a:t>
            </a:r>
            <a:endParaRPr lang="en-US" altLang="zh-CN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18"/>
          <p:cNvSpPr/>
          <p:nvPr/>
        </p:nvSpPr>
        <p:spPr>
          <a:xfrm>
            <a:off x="6484236" y="1348651"/>
            <a:ext cx="5529208" cy="4648289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t>18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数据库生态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42966" y="1332771"/>
            <a:ext cx="5472270" cy="4960506"/>
            <a:chOff x="182658" y="1215959"/>
            <a:chExt cx="4026246" cy="3128613"/>
          </a:xfrm>
        </p:grpSpPr>
        <p:sp>
          <p:nvSpPr>
            <p:cNvPr id="7" name="椭圆 6"/>
            <p:cNvSpPr/>
            <p:nvPr/>
          </p:nvSpPr>
          <p:spPr>
            <a:xfrm>
              <a:off x="182658" y="1215959"/>
              <a:ext cx="4026246" cy="3128613"/>
            </a:xfrm>
            <a:prstGeom prst="ellipse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1200" b="1" kern="0">
                <a:solidFill>
                  <a:prstClr val="white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681505" y="1673415"/>
              <a:ext cx="3100509" cy="2671157"/>
            </a:xfrm>
            <a:prstGeom prst="ellipse">
              <a:avLst/>
            </a:prstGeom>
            <a:solidFill>
              <a:srgbClr val="FFFFFF">
                <a:lumMod val="75000"/>
              </a:srgbClr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1200" b="1" kern="0">
                <a:solidFill>
                  <a:prstClr val="white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064510" y="2234088"/>
              <a:ext cx="2371429" cy="2094381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1200" b="1" kern="0">
                <a:solidFill>
                  <a:prstClr val="white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510351" y="2928288"/>
              <a:ext cx="1479744" cy="1416280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15875" cap="flat" cmpd="sng" algn="ctr">
              <a:solidFill>
                <a:srgbClr val="6F1787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1200" b="1" kern="0" dirty="0">
                <a:solidFill>
                  <a:prstClr val="white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655576" y="3325329"/>
              <a:ext cx="585855" cy="27431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altLang="zh-CN" sz="1200" b="1" kern="0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SQL</a:t>
              </a:r>
              <a:r>
                <a:rPr lang="zh-CN" altLang="en-US" sz="1200" b="1" kern="0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语法</a:t>
              </a:r>
            </a:p>
          </p:txBody>
        </p:sp>
        <p:sp>
          <p:nvSpPr>
            <p:cNvPr id="12" name="椭圆 11"/>
            <p:cNvSpPr/>
            <p:nvPr/>
          </p:nvSpPr>
          <p:spPr>
            <a:xfrm>
              <a:off x="2320841" y="3327158"/>
              <a:ext cx="585855" cy="2683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系统视图</a:t>
              </a:r>
            </a:p>
          </p:txBody>
        </p:sp>
        <p:sp>
          <p:nvSpPr>
            <p:cNvPr id="13" name="椭圆 12"/>
            <p:cNvSpPr/>
            <p:nvPr/>
          </p:nvSpPr>
          <p:spPr>
            <a:xfrm>
              <a:off x="1650884" y="3667248"/>
              <a:ext cx="595237" cy="30593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数据类型</a:t>
              </a:r>
            </a:p>
          </p:txBody>
        </p:sp>
        <p:sp>
          <p:nvSpPr>
            <p:cNvPr id="14" name="椭圆 13"/>
            <p:cNvSpPr/>
            <p:nvPr/>
          </p:nvSpPr>
          <p:spPr>
            <a:xfrm>
              <a:off x="1909093" y="3989289"/>
              <a:ext cx="749834" cy="27431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系统包</a:t>
              </a:r>
            </a:p>
          </p:txBody>
        </p:sp>
        <p:sp>
          <p:nvSpPr>
            <p:cNvPr id="15" name="椭圆 14"/>
            <p:cNvSpPr/>
            <p:nvPr/>
          </p:nvSpPr>
          <p:spPr>
            <a:xfrm>
              <a:off x="2316150" y="3667248"/>
              <a:ext cx="595237" cy="31033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驱动接口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876256" y="3020886"/>
              <a:ext cx="739730" cy="213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zh-CN" altLang="en-US" sz="1600" b="1" kern="0" dirty="0">
                  <a:solidFill>
                    <a:srgbClr val="6F1787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内核生态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1107067" y="3020886"/>
              <a:ext cx="413580" cy="579051"/>
            </a:xfrm>
            <a:prstGeom prst="ellipse">
              <a:avLst/>
            </a:prstGeom>
            <a:solidFill>
              <a:srgbClr val="00BBEE"/>
            </a:solidFill>
            <a:ln w="25400" cap="flat" cmpd="sng" algn="ctr">
              <a:noFill/>
              <a:prstDash val="solid"/>
            </a:ln>
            <a:effectLst/>
          </p:spPr>
          <p:txBody>
            <a:bodyPr lIns="35991" tIns="35991" rIns="35991" bIns="35991" rtlCol="0" anchor="ctr"/>
            <a:lstStyle/>
            <a:p>
              <a:pPr algn="ctr" defTabSz="914400"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行业</a:t>
              </a:r>
              <a:r>
                <a:rPr lang="en-US" altLang="zh-CN" sz="1000" b="1" kern="0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/</a:t>
              </a:r>
              <a:r>
                <a:rPr lang="zh-CN" altLang="en-US" sz="1000" b="1" kern="0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安全准入认证</a:t>
              </a:r>
            </a:p>
          </p:txBody>
        </p:sp>
        <p:sp>
          <p:nvSpPr>
            <p:cNvPr id="18" name="椭圆 17"/>
            <p:cNvSpPr/>
            <p:nvPr/>
          </p:nvSpPr>
          <p:spPr>
            <a:xfrm rot="20722829">
              <a:off x="1324872" y="2666213"/>
              <a:ext cx="949889" cy="301973"/>
            </a:xfrm>
            <a:prstGeom prst="ellipse">
              <a:avLst/>
            </a:prstGeom>
            <a:solidFill>
              <a:srgbClr val="00BBEE"/>
            </a:solidFill>
            <a:ln w="25400" cap="flat" cmpd="sng" algn="ctr">
              <a:noFill/>
              <a:prstDash val="solid"/>
            </a:ln>
            <a:effectLst/>
          </p:spPr>
          <p:txBody>
            <a:bodyPr lIns="35991" tIns="35991" rIns="35991" bIns="35991" rtlCol="0" anchor="ctr"/>
            <a:lstStyle/>
            <a:p>
              <a:pPr algn="ctr" defTabSz="914400"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第三方对接、兼容</a:t>
              </a:r>
            </a:p>
          </p:txBody>
        </p:sp>
        <p:sp>
          <p:nvSpPr>
            <p:cNvPr id="19" name="椭圆 18"/>
            <p:cNvSpPr/>
            <p:nvPr/>
          </p:nvSpPr>
          <p:spPr>
            <a:xfrm>
              <a:off x="3029157" y="3319863"/>
              <a:ext cx="348766" cy="283789"/>
            </a:xfrm>
            <a:prstGeom prst="ellipse">
              <a:avLst/>
            </a:prstGeom>
            <a:solidFill>
              <a:srgbClr val="00BBEE"/>
            </a:solidFill>
            <a:ln w="25400" cap="flat" cmpd="sng" algn="ctr">
              <a:noFill/>
              <a:prstDash val="solid"/>
            </a:ln>
            <a:effectLst/>
          </p:spPr>
          <p:txBody>
            <a:bodyPr lIns="35991" tIns="35991" rIns="35991" bIns="35991" rtlCol="0" anchor="ctr"/>
            <a:lstStyle/>
            <a:p>
              <a:pPr algn="ctr" defTabSz="914400"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技术堆栈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2926511" y="2946340"/>
              <a:ext cx="412350" cy="301973"/>
            </a:xfrm>
            <a:prstGeom prst="ellipse">
              <a:avLst/>
            </a:prstGeom>
            <a:solidFill>
              <a:srgbClr val="00BBEE"/>
            </a:solidFill>
            <a:ln w="25400" cap="flat" cmpd="sng" algn="ctr">
              <a:noFill/>
              <a:prstDash val="solid"/>
            </a:ln>
            <a:effectLst/>
          </p:spPr>
          <p:txBody>
            <a:bodyPr lIns="35991" tIns="35991" rIns="35991" bIns="35991" rtlCol="0" anchor="ctr"/>
            <a:lstStyle/>
            <a:p>
              <a:pPr algn="ctr" defTabSz="914400"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技术合作</a:t>
              </a:r>
            </a:p>
          </p:txBody>
        </p:sp>
        <p:sp>
          <p:nvSpPr>
            <p:cNvPr id="21" name="椭圆 20"/>
            <p:cNvSpPr/>
            <p:nvPr/>
          </p:nvSpPr>
          <p:spPr>
            <a:xfrm rot="822742">
              <a:off x="2289433" y="2660439"/>
              <a:ext cx="794318" cy="274529"/>
            </a:xfrm>
            <a:prstGeom prst="ellipse">
              <a:avLst/>
            </a:prstGeom>
            <a:solidFill>
              <a:srgbClr val="00BBEE"/>
            </a:solidFill>
            <a:ln w="25400" cap="flat" cmpd="sng" algn="ctr">
              <a:noFill/>
              <a:prstDash val="solid"/>
            </a:ln>
            <a:effectLst/>
          </p:spPr>
          <p:txBody>
            <a:bodyPr lIns="35991" tIns="35991" rIns="35991" bIns="35991" rtlCol="0" anchor="ctr"/>
            <a:lstStyle/>
            <a:p>
              <a:pPr algn="ctr" defTabSz="914400">
                <a:defRPr/>
              </a:pPr>
              <a:r>
                <a:rPr lang="zh-CN" altLang="en-US" sz="1000" b="1" kern="0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产品</a:t>
              </a:r>
              <a:r>
                <a:rPr lang="en-US" altLang="zh-CN" sz="1000" b="1" kern="0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OM</a:t>
              </a:r>
              <a:r>
                <a:rPr lang="zh-CN" altLang="en-US" sz="1000" b="1" kern="0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工具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876256" y="2428860"/>
              <a:ext cx="739730" cy="213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zh-CN" altLang="en-US" sz="1600" b="1" kern="0" dirty="0">
                  <a:solidFill>
                    <a:srgbClr val="6F1787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技术生态</a:t>
              </a:r>
            </a:p>
          </p:txBody>
        </p:sp>
        <p:sp>
          <p:nvSpPr>
            <p:cNvPr id="23" name="椭圆 22"/>
            <p:cNvSpPr/>
            <p:nvPr/>
          </p:nvSpPr>
          <p:spPr>
            <a:xfrm rot="17095162">
              <a:off x="593483" y="2610313"/>
              <a:ext cx="743334" cy="380427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altLang="zh-CN" sz="1200" b="1" kern="0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DBA</a:t>
              </a:r>
              <a:r>
                <a:rPr lang="zh-CN" altLang="en-US" sz="1200" b="1" kern="0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社区</a:t>
              </a:r>
            </a:p>
          </p:txBody>
        </p:sp>
        <p:sp>
          <p:nvSpPr>
            <p:cNvPr id="24" name="椭圆 23"/>
            <p:cNvSpPr/>
            <p:nvPr/>
          </p:nvSpPr>
          <p:spPr>
            <a:xfrm rot="19176842">
              <a:off x="1071303" y="2027514"/>
              <a:ext cx="859737" cy="300527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高校合作</a:t>
              </a:r>
            </a:p>
          </p:txBody>
        </p:sp>
        <p:sp>
          <p:nvSpPr>
            <p:cNvPr id="25" name="椭圆 24"/>
            <p:cNvSpPr/>
            <p:nvPr/>
          </p:nvSpPr>
          <p:spPr>
            <a:xfrm rot="2406058">
              <a:off x="2627998" y="2100377"/>
              <a:ext cx="1015269" cy="291867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zh-CN" altLang="en-US" sz="1200" b="1" kern="0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培训与认证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876256" y="1835140"/>
              <a:ext cx="739730" cy="213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zh-CN" altLang="en-US" sz="1600" b="1" kern="0" dirty="0">
                  <a:solidFill>
                    <a:prstClr val="black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用户生态</a:t>
              </a:r>
            </a:p>
          </p:txBody>
        </p:sp>
        <p:sp>
          <p:nvSpPr>
            <p:cNvPr id="27" name="椭圆 26"/>
            <p:cNvSpPr/>
            <p:nvPr/>
          </p:nvSpPr>
          <p:spPr>
            <a:xfrm rot="18054635">
              <a:off x="152803" y="2286641"/>
              <a:ext cx="720047" cy="380427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产业联盟</a:t>
              </a:r>
            </a:p>
          </p:txBody>
        </p:sp>
        <p:sp>
          <p:nvSpPr>
            <p:cNvPr id="28" name="椭圆 27"/>
            <p:cNvSpPr/>
            <p:nvPr/>
          </p:nvSpPr>
          <p:spPr>
            <a:xfrm rot="19457780">
              <a:off x="830975" y="1514340"/>
              <a:ext cx="837041" cy="386362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合作伙伴</a:t>
              </a:r>
            </a:p>
          </p:txBody>
        </p:sp>
        <p:sp>
          <p:nvSpPr>
            <p:cNvPr id="29" name="椭圆 28"/>
            <p:cNvSpPr/>
            <p:nvPr/>
          </p:nvSpPr>
          <p:spPr>
            <a:xfrm rot="2328218">
              <a:off x="3129425" y="1757903"/>
              <a:ext cx="855551" cy="386362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品牌宣传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876256" y="1339193"/>
              <a:ext cx="739730" cy="213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zh-CN" altLang="en-US" sz="1600" b="1" kern="0" dirty="0">
                  <a:solidFill>
                    <a:prstClr val="black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商业生态</a:t>
              </a:r>
            </a:p>
          </p:txBody>
        </p:sp>
      </p:grpSp>
      <p:sp>
        <p:nvSpPr>
          <p:cNvPr id="34" name="矩形 33"/>
          <p:cNvSpPr/>
          <p:nvPr/>
        </p:nvSpPr>
        <p:spPr>
          <a:xfrm>
            <a:off x="6666389" y="1812537"/>
            <a:ext cx="5079991" cy="3742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6F1787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内核生态：内核语法兼容性 、</a:t>
            </a:r>
            <a:r>
              <a:rPr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JDBC/ODBC</a:t>
            </a: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驱动</a:t>
            </a:r>
            <a:r>
              <a:rPr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/</a:t>
            </a: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协议、安装部署工具、运维工具</a:t>
            </a:r>
            <a:endParaRPr lang="en-US" altLang="zh-CN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lnSpc>
                <a:spcPct val="150000"/>
              </a:lnSpc>
              <a:buClr>
                <a:srgbClr val="6F1787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技术生态：</a:t>
            </a:r>
            <a:r>
              <a:rPr lang="zh-CN" altLang="en-US" sz="16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建立数据库朋友圈，</a:t>
            </a: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包括：操作系统、处理器、数据同步、数据集成、</a:t>
            </a:r>
            <a:r>
              <a:rPr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BI</a:t>
            </a: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报表</a:t>
            </a:r>
            <a:r>
              <a:rPr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/</a:t>
            </a: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数据分析</a:t>
            </a:r>
            <a:r>
              <a:rPr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/</a:t>
            </a: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可视化、 备份管理、数据治理 、开发建模 </a:t>
            </a:r>
            <a:endParaRPr lang="en-US" altLang="zh-CN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lnSpc>
                <a:spcPct val="150000"/>
              </a:lnSpc>
              <a:buClr>
                <a:srgbClr val="6F1787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用户生态：</a:t>
            </a:r>
            <a:r>
              <a:rPr lang="zh-CN" altLang="en-US" sz="16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培养用户使用习惯，扩大用户群，</a:t>
            </a: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包括：培训认证体系、授权培训中心、学术界、用户组</a:t>
            </a:r>
            <a:endParaRPr lang="en-US" altLang="zh-CN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lnSpc>
                <a:spcPct val="150000"/>
              </a:lnSpc>
              <a:buClr>
                <a:srgbClr val="6F1787"/>
              </a:buClr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商业生态：</a:t>
            </a:r>
            <a:r>
              <a:rPr lang="zh-CN" altLang="en-US" sz="16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核心是商业利益分享，</a:t>
            </a: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包括：行业和应用、第三方专业服务、产业联盟 、安全认证、</a:t>
            </a:r>
            <a:r>
              <a:rPr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ARM</a:t>
            </a: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推荐等</a:t>
            </a:r>
            <a:endParaRPr lang="en-US" altLang="zh-CN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6"/>
          <p:cNvSpPr/>
          <p:nvPr/>
        </p:nvSpPr>
        <p:spPr>
          <a:xfrm>
            <a:off x="480002" y="1066539"/>
            <a:ext cx="11152494" cy="5385155"/>
          </a:xfrm>
          <a:prstGeom prst="roundRect">
            <a:avLst>
              <a:gd name="adj" fmla="val 10529"/>
            </a:avLst>
          </a:prstGeom>
          <a:solidFill>
            <a:srgbClr val="6F1787">
              <a:alpha val="14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44" name="Shape6"/>
          <p:cNvSpPr/>
          <p:nvPr/>
        </p:nvSpPr>
        <p:spPr>
          <a:xfrm>
            <a:off x="480003" y="1181100"/>
            <a:ext cx="11152493" cy="5167359"/>
          </a:xfrm>
          <a:prstGeom prst="roundRect">
            <a:avLst>
              <a:gd name="adj" fmla="val 10529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724640" y="6493100"/>
            <a:ext cx="612053" cy="476250"/>
          </a:xfrm>
        </p:spPr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t>19</a:t>
            </a:fld>
            <a:endParaRPr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多方向交叉融合创新</a:t>
            </a:r>
            <a:endParaRPr kumimoji="1" lang="zh-CN" altLang="en-US" sz="3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68800" y="6569794"/>
            <a:ext cx="3784600" cy="264160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16114" y="1266243"/>
            <a:ext cx="10090897" cy="5000876"/>
            <a:chOff x="138337" y="860860"/>
            <a:chExt cx="11864018" cy="5879604"/>
          </a:xfrm>
        </p:grpSpPr>
        <p:sp>
          <p:nvSpPr>
            <p:cNvPr id="76" name="矩形 75"/>
            <p:cNvSpPr/>
            <p:nvPr/>
          </p:nvSpPr>
          <p:spPr>
            <a:xfrm>
              <a:off x="8820803" y="3982325"/>
              <a:ext cx="3170999" cy="648158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编译器技术、</a:t>
              </a:r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LLVM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（</a:t>
              </a:r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AOT</a:t>
              </a: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、</a:t>
              </a:r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JIT</a:t>
              </a: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编程库）</a:t>
              </a:r>
              <a:endParaRPr lang="en-US" altLang="zh-CN" sz="1600" dirty="0">
                <a:solidFill>
                  <a:srgbClr val="FFFFFF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159115" y="1727093"/>
              <a:ext cx="2082657" cy="375250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编程语言技术</a:t>
              </a:r>
              <a:endParaRPr lang="en-US" altLang="zh-CN" sz="1600" dirty="0">
                <a:solidFill>
                  <a:srgbClr val="FFFFFF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8827502" y="2516511"/>
              <a:ext cx="3170999" cy="375250"/>
            </a:xfrm>
            <a:prstGeom prst="rect">
              <a:avLst/>
            </a:prstGeom>
            <a:solidFill>
              <a:srgbClr val="666666">
                <a:lumMod val="7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优化器技术：</a:t>
              </a: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CBO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、</a:t>
              </a: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ABO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8831353" y="4799737"/>
              <a:ext cx="3170999" cy="648158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操作系统资源调度技术</a:t>
              </a:r>
              <a:endParaRPr lang="en-US" altLang="zh-CN" sz="1600" b="1" dirty="0">
                <a:solidFill>
                  <a:srgbClr val="FFFFFF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（</a:t>
              </a:r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NUMA-aware</a:t>
              </a: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调度）</a:t>
              </a:r>
              <a:endParaRPr lang="en-US" altLang="zh-CN" sz="1600" b="1" dirty="0">
                <a:solidFill>
                  <a:srgbClr val="FFFFFF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80" name="肘形连接符 79"/>
            <p:cNvCxnSpPr>
              <a:stCxn id="120" idx="3"/>
              <a:endCxn id="135" idx="1"/>
            </p:cNvCxnSpPr>
            <p:nvPr/>
          </p:nvCxnSpPr>
          <p:spPr bwMode="auto">
            <a:xfrm>
              <a:off x="7937774" y="2402205"/>
              <a:ext cx="889728" cy="1094338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1D1A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</p:cxnSp>
        <p:sp>
          <p:nvSpPr>
            <p:cNvPr id="81" name="矩形 80"/>
            <p:cNvSpPr/>
            <p:nvPr/>
          </p:nvSpPr>
          <p:spPr>
            <a:xfrm>
              <a:off x="159115" y="2843144"/>
              <a:ext cx="2082657" cy="375250"/>
            </a:xfrm>
            <a:prstGeom prst="rect">
              <a:avLst/>
            </a:prstGeom>
            <a:solidFill>
              <a:srgbClr val="666666">
                <a:lumMod val="7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SMP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并行技术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159115" y="3987864"/>
              <a:ext cx="2082657" cy="375250"/>
            </a:xfrm>
            <a:prstGeom prst="rect">
              <a:avLst/>
            </a:prstGeom>
            <a:solidFill>
              <a:srgbClr val="30B5C5"/>
            </a:solidFill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异构计算技术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8831354" y="5724801"/>
              <a:ext cx="3170999" cy="921068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文件和存储管理技术</a:t>
              </a:r>
              <a:endParaRPr lang="en-US" altLang="zh-CN" sz="1600" b="1" dirty="0">
                <a:solidFill>
                  <a:srgbClr val="FFFFFF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（集群文件系统、分布式文件系统、分布式存储）</a:t>
              </a:r>
              <a:endParaRPr lang="en-US" altLang="zh-CN" sz="1600" dirty="0">
                <a:solidFill>
                  <a:srgbClr val="FFFFFF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2933795" y="860860"/>
              <a:ext cx="5450183" cy="5879604"/>
              <a:chOff x="3000250" y="1252390"/>
              <a:chExt cx="5197828" cy="4623805"/>
            </a:xfrm>
          </p:grpSpPr>
          <p:sp>
            <p:nvSpPr>
              <p:cNvPr id="85" name="矩形 84"/>
              <p:cNvSpPr/>
              <p:nvPr/>
            </p:nvSpPr>
            <p:spPr bwMode="auto">
              <a:xfrm>
                <a:off x="3000250" y="1252671"/>
                <a:ext cx="2261636" cy="1495036"/>
              </a:xfrm>
              <a:prstGeom prst="rect">
                <a:avLst/>
              </a:prstGeom>
              <a:solidFill>
                <a:srgbClr val="FFFFFF">
                  <a:lumMod val="40000"/>
                  <a:lumOff val="60000"/>
                  <a:alpha val="6000"/>
                </a:srgbClr>
              </a:solidFill>
              <a:ln w="22225">
                <a:solidFill>
                  <a:srgbClr val="1D1D1A"/>
                </a:solidFill>
                <a:prstDash val="dash"/>
              </a:ln>
              <a:effectLst/>
            </p:spPr>
            <p:txBody>
              <a:bodyPr vert="horz" wrap="square" lIns="91416" tIns="45708" rIns="91416" bIns="45708" numCol="1" rtlCol="0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Tx/>
                  <a:buNone/>
                  <a:defRPr/>
                </a:pPr>
                <a:endPara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86" name="矩形 85"/>
              <p:cNvSpPr/>
              <p:nvPr/>
            </p:nvSpPr>
            <p:spPr bwMode="auto">
              <a:xfrm>
                <a:off x="5368512" y="1252390"/>
                <a:ext cx="2757575" cy="1491558"/>
              </a:xfrm>
              <a:prstGeom prst="rect">
                <a:avLst/>
              </a:prstGeom>
              <a:solidFill>
                <a:srgbClr val="FFFF00">
                  <a:alpha val="6000"/>
                </a:srgbClr>
              </a:solidFill>
              <a:ln w="22225">
                <a:solidFill>
                  <a:srgbClr val="1D1D1A"/>
                </a:solidFill>
                <a:prstDash val="dash"/>
              </a:ln>
              <a:effectLst/>
            </p:spPr>
            <p:txBody>
              <a:bodyPr vert="horz" wrap="square" lIns="91416" tIns="45708" rIns="91416" bIns="45708" numCol="1" rtlCol="0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Tx/>
                  <a:buNone/>
                  <a:defRPr/>
                </a:pPr>
                <a:endPara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 bwMode="auto">
              <a:xfrm>
                <a:off x="3086839" y="2939417"/>
                <a:ext cx="5039248" cy="551716"/>
              </a:xfrm>
              <a:prstGeom prst="rect">
                <a:avLst/>
              </a:prstGeom>
              <a:solidFill>
                <a:srgbClr val="30B5C5">
                  <a:lumMod val="20000"/>
                  <a:lumOff val="80000"/>
                </a:srgbClr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t" anchorCtr="0" compatLnSpc="1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SQL</a:t>
                </a: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引擎</a:t>
                </a:r>
              </a:p>
            </p:txBody>
          </p:sp>
          <p:sp>
            <p:nvSpPr>
              <p:cNvPr id="88" name="矩形 87"/>
              <p:cNvSpPr/>
              <p:nvPr/>
            </p:nvSpPr>
            <p:spPr bwMode="auto">
              <a:xfrm>
                <a:off x="3086839" y="3544999"/>
                <a:ext cx="5039248" cy="556007"/>
              </a:xfrm>
              <a:prstGeom prst="rect">
                <a:avLst/>
              </a:prstGeom>
              <a:solidFill>
                <a:srgbClr val="30B5C5">
                  <a:lumMod val="20000"/>
                  <a:lumOff val="80000"/>
                </a:srgbClr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t" anchorCtr="0" compatLnSpc="1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执行引擎</a:t>
                </a:r>
              </a:p>
            </p:txBody>
          </p:sp>
          <p:sp>
            <p:nvSpPr>
              <p:cNvPr id="89" name="矩形 88"/>
              <p:cNvSpPr/>
              <p:nvPr/>
            </p:nvSpPr>
            <p:spPr bwMode="auto">
              <a:xfrm>
                <a:off x="3086839" y="4169857"/>
                <a:ext cx="5039248" cy="634918"/>
              </a:xfrm>
              <a:prstGeom prst="rect">
                <a:avLst/>
              </a:prstGeom>
              <a:solidFill>
                <a:srgbClr val="30B5C5">
                  <a:lumMod val="20000"/>
                  <a:lumOff val="80000"/>
                </a:srgbClr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t" anchorCtr="0" compatLnSpc="1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存储引擎</a:t>
                </a:r>
              </a:p>
            </p:txBody>
          </p:sp>
          <p:sp>
            <p:nvSpPr>
              <p:cNvPr id="90" name="矩形 89"/>
              <p:cNvSpPr/>
              <p:nvPr/>
            </p:nvSpPr>
            <p:spPr bwMode="auto">
              <a:xfrm>
                <a:off x="4238764" y="3851671"/>
                <a:ext cx="863775" cy="215968"/>
              </a:xfrm>
              <a:prstGeom prst="rect">
                <a:avLst/>
              </a:prstGeom>
              <a:solidFill>
                <a:srgbClr val="30B5C5">
                  <a:lumMod val="60000"/>
                  <a:lumOff val="40000"/>
                </a:srgbClr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08" rIns="0" bIns="45708" numCol="1" rtlCol="0" anchor="ctr" anchorCtr="0" compatLnSpc="1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硬件加速</a:t>
                </a:r>
              </a:p>
            </p:txBody>
          </p:sp>
          <p:sp>
            <p:nvSpPr>
              <p:cNvPr id="91" name="矩形 90"/>
              <p:cNvSpPr/>
              <p:nvPr/>
            </p:nvSpPr>
            <p:spPr bwMode="auto">
              <a:xfrm>
                <a:off x="5174625" y="3851671"/>
                <a:ext cx="863775" cy="215968"/>
              </a:xfrm>
              <a:prstGeom prst="rect">
                <a:avLst/>
              </a:prstGeom>
              <a:solidFill>
                <a:srgbClr val="30B5C5">
                  <a:lumMod val="60000"/>
                  <a:lumOff val="40000"/>
                </a:srgbClr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内存管理</a:t>
                </a:r>
              </a:p>
            </p:txBody>
          </p:sp>
          <p:sp>
            <p:nvSpPr>
              <p:cNvPr id="92" name="矩形 91"/>
              <p:cNvSpPr/>
              <p:nvPr/>
            </p:nvSpPr>
            <p:spPr bwMode="auto">
              <a:xfrm>
                <a:off x="6110485" y="3851671"/>
                <a:ext cx="863775" cy="215968"/>
              </a:xfrm>
              <a:prstGeom prst="rect">
                <a:avLst/>
              </a:prstGeom>
              <a:solidFill>
                <a:srgbClr val="30B5C5">
                  <a:lumMod val="60000"/>
                  <a:lumOff val="40000"/>
                </a:srgbClr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负载管理</a:t>
                </a:r>
              </a:p>
            </p:txBody>
          </p:sp>
          <p:sp>
            <p:nvSpPr>
              <p:cNvPr id="93" name="矩形 92"/>
              <p:cNvSpPr/>
              <p:nvPr/>
            </p:nvSpPr>
            <p:spPr bwMode="auto">
              <a:xfrm>
                <a:off x="3322694" y="3221832"/>
                <a:ext cx="1010763" cy="214539"/>
              </a:xfrm>
              <a:prstGeom prst="rect">
                <a:avLst/>
              </a:prstGeom>
              <a:solidFill>
                <a:srgbClr val="30B5C5">
                  <a:lumMod val="60000"/>
                  <a:lumOff val="40000"/>
                </a:srgbClr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解析器</a:t>
                </a:r>
              </a:p>
            </p:txBody>
          </p:sp>
          <p:sp>
            <p:nvSpPr>
              <p:cNvPr id="94" name="矩形 93"/>
              <p:cNvSpPr/>
              <p:nvPr/>
            </p:nvSpPr>
            <p:spPr bwMode="auto">
              <a:xfrm>
                <a:off x="4408839" y="3221832"/>
                <a:ext cx="1127252" cy="215968"/>
              </a:xfrm>
              <a:prstGeom prst="rect">
                <a:avLst/>
              </a:prstGeom>
              <a:solidFill>
                <a:srgbClr val="30B5C5">
                  <a:lumMod val="60000"/>
                  <a:lumOff val="40000"/>
                </a:srgbClr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优化器</a:t>
                </a:r>
              </a:p>
            </p:txBody>
          </p:sp>
          <p:sp>
            <p:nvSpPr>
              <p:cNvPr id="95" name="矩形 94"/>
              <p:cNvSpPr/>
              <p:nvPr/>
            </p:nvSpPr>
            <p:spPr bwMode="auto">
              <a:xfrm>
                <a:off x="3014850" y="2887642"/>
                <a:ext cx="5183226" cy="1965759"/>
              </a:xfrm>
              <a:prstGeom prst="rect">
                <a:avLst/>
              </a:prstGeom>
              <a:noFill/>
              <a:ln w="9525" cap="flat" cmpd="sng" algn="ctr">
                <a:solidFill>
                  <a:srgbClr val="1D1D1A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t" anchorCtr="0" compatLnSpc="1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 bwMode="auto">
              <a:xfrm>
                <a:off x="3302904" y="3851671"/>
                <a:ext cx="863775" cy="215968"/>
              </a:xfrm>
              <a:prstGeom prst="rect">
                <a:avLst/>
              </a:prstGeom>
              <a:solidFill>
                <a:srgbClr val="30B5C5">
                  <a:lumMod val="60000"/>
                  <a:lumOff val="40000"/>
                </a:srgbClr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多核并行</a:t>
                </a:r>
              </a:p>
            </p:txBody>
          </p:sp>
          <p:sp>
            <p:nvSpPr>
              <p:cNvPr id="97" name="矩形 96"/>
              <p:cNvSpPr/>
              <p:nvPr/>
            </p:nvSpPr>
            <p:spPr bwMode="auto">
              <a:xfrm>
                <a:off x="7046345" y="3851671"/>
                <a:ext cx="863775" cy="215968"/>
              </a:xfrm>
              <a:prstGeom prst="rect">
                <a:avLst/>
              </a:prstGeom>
              <a:solidFill>
                <a:srgbClr val="30B5C5">
                  <a:lumMod val="60000"/>
                  <a:lumOff val="40000"/>
                </a:srgbClr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进程调度</a:t>
                </a:r>
              </a:p>
            </p:txBody>
          </p:sp>
          <p:sp>
            <p:nvSpPr>
              <p:cNvPr id="98" name="矩形 97"/>
              <p:cNvSpPr/>
              <p:nvPr/>
            </p:nvSpPr>
            <p:spPr bwMode="auto">
              <a:xfrm>
                <a:off x="6871015" y="3221832"/>
                <a:ext cx="1065386" cy="215968"/>
              </a:xfrm>
              <a:prstGeom prst="rect">
                <a:avLst/>
              </a:prstGeom>
              <a:solidFill>
                <a:srgbClr val="30B5C5">
                  <a:lumMod val="60000"/>
                  <a:lumOff val="40000"/>
                </a:srgbClr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编译执行</a:t>
                </a:r>
              </a:p>
            </p:txBody>
          </p:sp>
          <p:grpSp>
            <p:nvGrpSpPr>
              <p:cNvPr id="99" name="组合 2"/>
              <p:cNvGrpSpPr/>
              <p:nvPr/>
            </p:nvGrpSpPr>
            <p:grpSpPr>
              <a:xfrm>
                <a:off x="3040143" y="1770902"/>
                <a:ext cx="2184510" cy="863775"/>
                <a:chOff x="5188710" y="1556792"/>
                <a:chExt cx="1692000" cy="864000"/>
              </a:xfrm>
            </p:grpSpPr>
            <p:sp>
              <p:nvSpPr>
                <p:cNvPr id="121" name="矩形 120"/>
                <p:cNvSpPr/>
                <p:nvPr/>
              </p:nvSpPr>
              <p:spPr bwMode="auto">
                <a:xfrm>
                  <a:off x="5188710" y="1556792"/>
                  <a:ext cx="1692000" cy="864000"/>
                </a:xfrm>
                <a:prstGeom prst="rect">
                  <a:avLst/>
                </a:prstGeom>
                <a:solidFill>
                  <a:srgbClr val="DDDDDD">
                    <a:lumMod val="40000"/>
                    <a:lumOff val="60000"/>
                  </a:srgbClr>
                </a:solidFill>
                <a:ln w="9525" cap="flat" cmpd="sng" algn="ctr">
                  <a:solidFill>
                    <a:srgbClr val="1D1D1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t" anchorCtr="0" compatLnSpc="1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并行</a:t>
                  </a:r>
                </a:p>
              </p:txBody>
            </p:sp>
            <p:sp>
              <p:nvSpPr>
                <p:cNvPr id="122" name="矩形 121"/>
                <p:cNvSpPr/>
                <p:nvPr/>
              </p:nvSpPr>
              <p:spPr bwMode="auto">
                <a:xfrm>
                  <a:off x="5233491" y="1844824"/>
                  <a:ext cx="792000" cy="216024"/>
                </a:xfrm>
                <a:prstGeom prst="rect">
                  <a:avLst/>
                </a:prstGeom>
                <a:solidFill>
                  <a:srgbClr val="DDDDDD">
                    <a:lumMod val="60000"/>
                    <a:lumOff val="40000"/>
                  </a:srgbClr>
                </a:solidFill>
                <a:ln w="9525" cap="flat" cmpd="sng" algn="ctr">
                  <a:solidFill>
                    <a:srgbClr val="1D1D1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全并行执行</a:t>
                  </a:r>
                </a:p>
              </p:txBody>
            </p:sp>
            <p:sp>
              <p:nvSpPr>
                <p:cNvPr id="123" name="矩形 122"/>
                <p:cNvSpPr/>
                <p:nvPr/>
              </p:nvSpPr>
              <p:spPr bwMode="auto">
                <a:xfrm>
                  <a:off x="6061439" y="1844824"/>
                  <a:ext cx="792000" cy="216024"/>
                </a:xfrm>
                <a:prstGeom prst="rect">
                  <a:avLst/>
                </a:prstGeom>
                <a:solidFill>
                  <a:srgbClr val="DDDDDD">
                    <a:lumMod val="60000"/>
                    <a:lumOff val="40000"/>
                  </a:srgbClr>
                </a:solidFill>
                <a:ln w="9525" cap="flat" cmpd="sng" algn="ctr">
                  <a:solidFill>
                    <a:srgbClr val="1D1D1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高可靠可用</a:t>
                  </a:r>
                </a:p>
              </p:txBody>
            </p:sp>
            <p:sp>
              <p:nvSpPr>
                <p:cNvPr id="124" name="矩形 123"/>
                <p:cNvSpPr/>
                <p:nvPr/>
              </p:nvSpPr>
              <p:spPr bwMode="auto">
                <a:xfrm>
                  <a:off x="5233779" y="2132856"/>
                  <a:ext cx="792000" cy="216024"/>
                </a:xfrm>
                <a:prstGeom prst="rect">
                  <a:avLst/>
                </a:prstGeom>
                <a:solidFill>
                  <a:srgbClr val="DDDDDD">
                    <a:lumMod val="60000"/>
                    <a:lumOff val="40000"/>
                  </a:srgbClr>
                </a:solidFill>
                <a:ln w="9525" cap="flat" cmpd="sng" algn="ctr">
                  <a:solidFill>
                    <a:srgbClr val="1D1D1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通讯管理</a:t>
                  </a:r>
                </a:p>
              </p:txBody>
            </p:sp>
            <p:sp>
              <p:nvSpPr>
                <p:cNvPr id="125" name="矩形 124"/>
                <p:cNvSpPr/>
                <p:nvPr/>
              </p:nvSpPr>
              <p:spPr bwMode="auto">
                <a:xfrm>
                  <a:off x="6061439" y="2132856"/>
                  <a:ext cx="792000" cy="216024"/>
                </a:xfrm>
                <a:prstGeom prst="rect">
                  <a:avLst/>
                </a:prstGeom>
                <a:solidFill>
                  <a:srgbClr val="DDDDDD">
                    <a:lumMod val="60000"/>
                    <a:lumOff val="40000"/>
                  </a:srgbClr>
                </a:solidFill>
                <a:ln w="9525" cap="flat" cmpd="sng" algn="ctr">
                  <a:solidFill>
                    <a:srgbClr val="1D1D1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任务调度</a:t>
                  </a:r>
                </a:p>
              </p:txBody>
            </p:sp>
          </p:grpSp>
          <p:grpSp>
            <p:nvGrpSpPr>
              <p:cNvPr id="100" name="组合 99"/>
              <p:cNvGrpSpPr/>
              <p:nvPr/>
            </p:nvGrpSpPr>
            <p:grpSpPr>
              <a:xfrm>
                <a:off x="5462485" y="1780628"/>
                <a:ext cx="2360604" cy="863775"/>
                <a:chOff x="5325456" y="1745348"/>
                <a:chExt cx="1692000" cy="864000"/>
              </a:xfrm>
            </p:grpSpPr>
            <p:sp>
              <p:nvSpPr>
                <p:cNvPr id="116" name="矩形 115"/>
                <p:cNvSpPr/>
                <p:nvPr/>
              </p:nvSpPr>
              <p:spPr bwMode="auto">
                <a:xfrm>
                  <a:off x="5325456" y="1745348"/>
                  <a:ext cx="1692000" cy="864000"/>
                </a:xfrm>
                <a:prstGeom prst="rect">
                  <a:avLst/>
                </a:prstGeom>
                <a:solidFill>
                  <a:srgbClr val="DDDDDD">
                    <a:lumMod val="40000"/>
                    <a:lumOff val="60000"/>
                  </a:srgbClr>
                </a:solidFill>
                <a:ln w="9525" cap="flat" cmpd="sng" algn="ctr">
                  <a:solidFill>
                    <a:srgbClr val="1D1D1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t" anchorCtr="0" compatLnSpc="1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分布式</a:t>
                  </a:r>
                </a:p>
              </p:txBody>
            </p:sp>
            <p:sp>
              <p:nvSpPr>
                <p:cNvPr id="117" name="矩形 116"/>
                <p:cNvSpPr/>
                <p:nvPr/>
              </p:nvSpPr>
              <p:spPr bwMode="auto">
                <a:xfrm>
                  <a:off x="5370525" y="2033380"/>
                  <a:ext cx="792000" cy="216024"/>
                </a:xfrm>
                <a:prstGeom prst="rect">
                  <a:avLst/>
                </a:prstGeom>
                <a:solidFill>
                  <a:srgbClr val="DDDDDD">
                    <a:lumMod val="60000"/>
                    <a:lumOff val="40000"/>
                  </a:srgbClr>
                </a:solidFill>
                <a:ln w="9525" cap="flat" cmpd="sng" algn="ctr">
                  <a:solidFill>
                    <a:srgbClr val="1D1D1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分布式事务</a:t>
                  </a:r>
                </a:p>
              </p:txBody>
            </p:sp>
            <p:sp>
              <p:nvSpPr>
                <p:cNvPr id="118" name="矩形 117"/>
                <p:cNvSpPr/>
                <p:nvPr/>
              </p:nvSpPr>
              <p:spPr bwMode="auto">
                <a:xfrm>
                  <a:off x="6189220" y="2033380"/>
                  <a:ext cx="792000" cy="216024"/>
                </a:xfrm>
                <a:prstGeom prst="rect">
                  <a:avLst/>
                </a:prstGeom>
                <a:solidFill>
                  <a:srgbClr val="DDDDDD">
                    <a:lumMod val="60000"/>
                    <a:lumOff val="40000"/>
                  </a:srgbClr>
                </a:solidFill>
                <a:ln w="9525" cap="flat" cmpd="sng" algn="ctr">
                  <a:solidFill>
                    <a:srgbClr val="1D1D1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分布式协同</a:t>
                  </a:r>
                </a:p>
              </p:txBody>
            </p:sp>
            <p:sp>
              <p:nvSpPr>
                <p:cNvPr id="119" name="矩形 118"/>
                <p:cNvSpPr/>
                <p:nvPr/>
              </p:nvSpPr>
              <p:spPr bwMode="auto">
                <a:xfrm>
                  <a:off x="5370525" y="2321412"/>
                  <a:ext cx="792000" cy="216024"/>
                </a:xfrm>
                <a:prstGeom prst="rect">
                  <a:avLst/>
                </a:prstGeom>
                <a:solidFill>
                  <a:srgbClr val="DDDDDD">
                    <a:lumMod val="60000"/>
                    <a:lumOff val="40000"/>
                  </a:srgbClr>
                </a:solidFill>
                <a:ln w="9525" cap="flat" cmpd="sng" algn="ctr">
                  <a:solidFill>
                    <a:srgbClr val="1D1D1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分布式优化</a:t>
                  </a:r>
                </a:p>
              </p:txBody>
            </p:sp>
            <p:sp>
              <p:nvSpPr>
                <p:cNvPr id="120" name="矩形 119"/>
                <p:cNvSpPr/>
                <p:nvPr/>
              </p:nvSpPr>
              <p:spPr bwMode="auto">
                <a:xfrm>
                  <a:off x="6189220" y="2321412"/>
                  <a:ext cx="792000" cy="216024"/>
                </a:xfrm>
                <a:prstGeom prst="rect">
                  <a:avLst/>
                </a:prstGeom>
                <a:solidFill>
                  <a:srgbClr val="DDDDDD">
                    <a:lumMod val="60000"/>
                    <a:lumOff val="40000"/>
                  </a:srgbClr>
                </a:solidFill>
                <a:ln w="9525" cap="flat" cmpd="sng" algn="ctr">
                  <a:solidFill>
                    <a:srgbClr val="1D1D1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分布式通信</a:t>
                  </a:r>
                </a:p>
              </p:txBody>
            </p:sp>
          </p:grpSp>
          <p:sp>
            <p:nvSpPr>
              <p:cNvPr id="101" name="上箭头 100"/>
              <p:cNvSpPr/>
              <p:nvPr/>
            </p:nvSpPr>
            <p:spPr bwMode="auto">
              <a:xfrm>
                <a:off x="3950807" y="2662423"/>
                <a:ext cx="287957" cy="215968"/>
              </a:xfrm>
              <a:prstGeom prst="upArrow">
                <a:avLst/>
              </a:prstGeom>
              <a:solidFill>
                <a:srgbClr val="E9002F"/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t" anchorCtr="0" compatLnSpc="1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02" name="上箭头 101"/>
              <p:cNvSpPr/>
              <p:nvPr/>
            </p:nvSpPr>
            <p:spPr bwMode="auto">
              <a:xfrm>
                <a:off x="6523593" y="2662423"/>
                <a:ext cx="287957" cy="215968"/>
              </a:xfrm>
              <a:prstGeom prst="upArrow">
                <a:avLst/>
              </a:prstGeom>
              <a:solidFill>
                <a:srgbClr val="E9002F"/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t" anchorCtr="0" compatLnSpc="1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03" name="矩形 102"/>
              <p:cNvSpPr/>
              <p:nvPr/>
            </p:nvSpPr>
            <p:spPr bwMode="auto">
              <a:xfrm>
                <a:off x="3225101" y="4513818"/>
                <a:ext cx="1013662" cy="215566"/>
              </a:xfrm>
              <a:prstGeom prst="rect">
                <a:avLst/>
              </a:prstGeom>
              <a:solidFill>
                <a:srgbClr val="30B5C5">
                  <a:lumMod val="60000"/>
                  <a:lumOff val="40000"/>
                </a:srgbClr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并发管理</a:t>
                </a:r>
              </a:p>
            </p:txBody>
          </p:sp>
          <p:sp>
            <p:nvSpPr>
              <p:cNvPr id="104" name="TextBox 5"/>
              <p:cNvSpPr txBox="1"/>
              <p:nvPr/>
            </p:nvSpPr>
            <p:spPr>
              <a:xfrm>
                <a:off x="5739427" y="1359190"/>
                <a:ext cx="1926480" cy="341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F1787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分布式</a:t>
                </a: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F1787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OLTP</a:t>
                </a:r>
                <a:endPara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6F1787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05" name="TextBox 88"/>
              <p:cNvSpPr txBox="1"/>
              <p:nvPr/>
            </p:nvSpPr>
            <p:spPr>
              <a:xfrm>
                <a:off x="3086838" y="1359190"/>
                <a:ext cx="2015699" cy="341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F1787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分布式</a:t>
                </a: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F1787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OLAP</a:t>
                </a:r>
                <a:endPara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6F1787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 bwMode="auto">
              <a:xfrm>
                <a:off x="4366341" y="4513818"/>
                <a:ext cx="1013662" cy="215566"/>
              </a:xfrm>
              <a:prstGeom prst="rect">
                <a:avLst/>
              </a:prstGeom>
              <a:solidFill>
                <a:srgbClr val="30B5C5">
                  <a:lumMod val="60000"/>
                  <a:lumOff val="40000"/>
                </a:srgbClr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6" tIns="45708" rIns="91416" bIns="45708" numCol="1" rtlCol="0" anchor="ctr" anchorCtr="0" compatLnSpc="1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事务处理</a:t>
                </a:r>
              </a:p>
            </p:txBody>
          </p:sp>
          <p:grpSp>
            <p:nvGrpSpPr>
              <p:cNvPr id="107" name="组合 106"/>
              <p:cNvGrpSpPr/>
              <p:nvPr/>
            </p:nvGrpSpPr>
            <p:grpSpPr>
              <a:xfrm>
                <a:off x="5525364" y="4513822"/>
                <a:ext cx="2486418" cy="215583"/>
                <a:chOff x="6207739" y="4479565"/>
                <a:chExt cx="1792625" cy="216041"/>
              </a:xfrm>
            </p:grpSpPr>
            <p:sp>
              <p:nvSpPr>
                <p:cNvPr id="114" name="矩形 113"/>
                <p:cNvSpPr/>
                <p:nvPr/>
              </p:nvSpPr>
              <p:spPr bwMode="auto">
                <a:xfrm>
                  <a:off x="6207739" y="4479565"/>
                  <a:ext cx="864000" cy="216024"/>
                </a:xfrm>
                <a:prstGeom prst="rect">
                  <a:avLst/>
                </a:prstGeom>
                <a:solidFill>
                  <a:srgbClr val="30B5C5">
                    <a:lumMod val="60000"/>
                    <a:lumOff val="40000"/>
                  </a:srgbClr>
                </a:solidFill>
                <a:ln w="9525" cap="flat" cmpd="sng" algn="ctr">
                  <a:solidFill>
                    <a:srgbClr val="1D1D1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介质优化</a:t>
                  </a:r>
                </a:p>
              </p:txBody>
            </p:sp>
            <p:sp>
              <p:nvSpPr>
                <p:cNvPr id="115" name="矩形 114"/>
                <p:cNvSpPr/>
                <p:nvPr/>
              </p:nvSpPr>
              <p:spPr bwMode="auto">
                <a:xfrm>
                  <a:off x="7136364" y="4479582"/>
                  <a:ext cx="864000" cy="216024"/>
                </a:xfrm>
                <a:prstGeom prst="rect">
                  <a:avLst/>
                </a:prstGeom>
                <a:solidFill>
                  <a:srgbClr val="30B5C5">
                    <a:lumMod val="60000"/>
                    <a:lumOff val="40000"/>
                  </a:srgbClr>
                </a:solidFill>
                <a:ln w="9525" cap="flat" cmpd="sng" algn="ctr">
                  <a:solidFill>
                    <a:srgbClr val="1D1D1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文件管理</a:t>
                  </a:r>
                </a:p>
              </p:txBody>
            </p:sp>
          </p:grpSp>
          <p:grpSp>
            <p:nvGrpSpPr>
              <p:cNvPr id="108" name="组合 107"/>
              <p:cNvGrpSpPr/>
              <p:nvPr/>
            </p:nvGrpSpPr>
            <p:grpSpPr>
              <a:xfrm>
                <a:off x="3014850" y="4796356"/>
                <a:ext cx="5183228" cy="1079839"/>
                <a:chOff x="2281163" y="4690040"/>
                <a:chExt cx="7488000" cy="1080120"/>
              </a:xfrm>
              <a:solidFill>
                <a:srgbClr val="DDDDDD"/>
              </a:solidFill>
            </p:grpSpPr>
            <p:sp>
              <p:nvSpPr>
                <p:cNvPr id="109" name="矩形 108"/>
                <p:cNvSpPr/>
                <p:nvPr/>
              </p:nvSpPr>
              <p:spPr bwMode="auto">
                <a:xfrm>
                  <a:off x="2281163" y="5410160"/>
                  <a:ext cx="7488000" cy="360000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rgbClr val="1D1D1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芯片：</a:t>
                  </a:r>
                  <a:r>
                    <a:rPr kumimoji="0" lang="en-US" altLang="zh-C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X86</a:t>
                  </a:r>
                  <a:r>
                    <a:rPr kumimoji="0" lang="zh-CN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、</a:t>
                  </a:r>
                  <a:r>
                    <a:rPr kumimoji="0" lang="en-US" altLang="zh-C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SSD</a:t>
                  </a:r>
                  <a:r>
                    <a:rPr kumimoji="0" lang="zh-CN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、</a:t>
                  </a:r>
                  <a:r>
                    <a:rPr kumimoji="0" lang="en-US" altLang="zh-C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SCM</a:t>
                  </a:r>
                  <a:r>
                    <a:rPr kumimoji="0" lang="zh-CN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、</a:t>
                  </a:r>
                  <a:r>
                    <a:rPr kumimoji="0" lang="en-US" altLang="zh-C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ARM64……</a:t>
                  </a:r>
                  <a:endPara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110" name="矩形 109"/>
                <p:cNvSpPr/>
                <p:nvPr/>
              </p:nvSpPr>
              <p:spPr bwMode="auto">
                <a:xfrm>
                  <a:off x="2281163" y="5049880"/>
                  <a:ext cx="7488000" cy="360000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rgbClr val="1D1D1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操作系统</a:t>
                  </a:r>
                  <a:r>
                    <a:rPr kumimoji="0" lang="en-US" altLang="zh-C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/</a:t>
                  </a:r>
                  <a:r>
                    <a:rPr kumimoji="0" lang="zh-CN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虚拟化：</a:t>
                  </a:r>
                  <a:r>
                    <a:rPr kumimoji="0" lang="en-US" altLang="zh-C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Linux</a:t>
                  </a:r>
                  <a:r>
                    <a:rPr kumimoji="0" lang="zh-CN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、</a:t>
                  </a:r>
                  <a:r>
                    <a:rPr kumimoji="0" lang="en-US" altLang="zh-C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Windows</a:t>
                  </a:r>
                  <a:r>
                    <a:rPr kumimoji="0" lang="zh-CN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、</a:t>
                  </a:r>
                  <a:r>
                    <a:rPr kumimoji="0" lang="en-US" altLang="zh-C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UVP</a:t>
                  </a:r>
                  <a:r>
                    <a:rPr kumimoji="0" lang="zh-CN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、</a:t>
                  </a:r>
                  <a:r>
                    <a:rPr kumimoji="0" lang="en-US" altLang="zh-C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VMware……</a:t>
                  </a:r>
                  <a:endPara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111" name="矩形 110"/>
                <p:cNvSpPr/>
                <p:nvPr/>
              </p:nvSpPr>
              <p:spPr bwMode="auto">
                <a:xfrm>
                  <a:off x="3945162" y="4906064"/>
                  <a:ext cx="4307005" cy="216024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rgbClr val="1D1D1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ctr" anchorCtr="0" compatLnSpc="1"/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文件系统</a:t>
                  </a:r>
                  <a:r>
                    <a:rPr kumimoji="0" lang="en-US" altLang="zh-C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:LFS</a:t>
                  </a:r>
                  <a:r>
                    <a:rPr kumimoji="0" lang="zh-CN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、</a:t>
                  </a:r>
                  <a:r>
                    <a:rPr kumimoji="0" lang="en-US" altLang="zh-CN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ClusterFS</a:t>
                  </a:r>
                  <a:r>
                    <a:rPr kumimoji="0" lang="zh-CN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、</a:t>
                  </a:r>
                  <a:r>
                    <a:rPr kumimoji="0" lang="en-US" altLang="zh-CN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DFS</a:t>
                  </a:r>
                  <a:endPara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112" name="上下箭头 111"/>
                <p:cNvSpPr/>
                <p:nvPr/>
              </p:nvSpPr>
              <p:spPr bwMode="auto">
                <a:xfrm>
                  <a:off x="5017467" y="4690040"/>
                  <a:ext cx="144016" cy="216024"/>
                </a:xfrm>
                <a:prstGeom prst="upDownArrow">
                  <a:avLst/>
                </a:prstGeom>
                <a:grpFill/>
                <a:ln w="9525" cap="flat" cmpd="sng" algn="ctr">
                  <a:solidFill>
                    <a:srgbClr val="1D1D1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t" anchorCtr="0" compatLnSpc="1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113" name="上下箭头 112"/>
                <p:cNvSpPr/>
                <p:nvPr/>
              </p:nvSpPr>
              <p:spPr bwMode="auto">
                <a:xfrm>
                  <a:off x="6961683" y="4690040"/>
                  <a:ext cx="144016" cy="216024"/>
                </a:xfrm>
                <a:prstGeom prst="upDownArrow">
                  <a:avLst/>
                </a:prstGeom>
                <a:grpFill/>
                <a:ln w="9525" cap="flat" cmpd="sng" algn="ctr">
                  <a:solidFill>
                    <a:srgbClr val="1D1D1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16" tIns="45708" rIns="91416" bIns="45708" numCol="1" rtlCol="0" anchor="t" anchorCtr="0" compatLnSpc="1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</p:grpSp>
        </p:grpSp>
        <p:sp>
          <p:nvSpPr>
            <p:cNvPr id="126" name="矩形 125"/>
            <p:cNvSpPr/>
            <p:nvPr/>
          </p:nvSpPr>
          <p:spPr>
            <a:xfrm>
              <a:off x="138337" y="5301834"/>
              <a:ext cx="2082657" cy="375250"/>
            </a:xfrm>
            <a:prstGeom prst="rect">
              <a:avLst/>
            </a:prstGeom>
            <a:solidFill>
              <a:srgbClr val="666666">
                <a:lumMod val="7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并发事务处理</a:t>
              </a:r>
            </a:p>
          </p:txBody>
        </p:sp>
        <p:sp>
          <p:nvSpPr>
            <p:cNvPr id="127" name="矩形 126"/>
            <p:cNvSpPr/>
            <p:nvPr/>
          </p:nvSpPr>
          <p:spPr>
            <a:xfrm>
              <a:off x="8827502" y="1120995"/>
              <a:ext cx="3170999" cy="375250"/>
            </a:xfrm>
            <a:prstGeom prst="rect">
              <a:avLst/>
            </a:prstGeom>
            <a:solidFill>
              <a:srgbClr val="666666">
                <a:lumMod val="7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分布式协同技术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8831356" y="2070593"/>
              <a:ext cx="3170999" cy="375250"/>
            </a:xfrm>
            <a:prstGeom prst="rect">
              <a:avLst/>
            </a:prstGeom>
            <a:solidFill>
              <a:srgbClr val="666666">
                <a:lumMod val="7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分布式事务、高精度时钟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129" name="肘形连接符 128"/>
            <p:cNvCxnSpPr>
              <a:stCxn id="119" idx="0"/>
              <a:endCxn id="128" idx="1"/>
            </p:cNvCxnSpPr>
            <p:nvPr/>
          </p:nvCxnSpPr>
          <p:spPr bwMode="auto">
            <a:xfrm rot="5400000" flipH="1" flipV="1">
              <a:off x="7492745" y="926283"/>
              <a:ext cx="6676" cy="2670547"/>
            </a:xfrm>
            <a:prstGeom prst="bentConnector2">
              <a:avLst/>
            </a:prstGeom>
            <a:noFill/>
            <a:ln w="28575" cap="flat" cmpd="sng" algn="ctr">
              <a:solidFill>
                <a:srgbClr val="1D1D1A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</p:cxnSp>
        <p:cxnSp>
          <p:nvCxnSpPr>
            <p:cNvPr id="130" name="肘形连接符 129"/>
            <p:cNvCxnSpPr>
              <a:endCxn id="126" idx="3"/>
            </p:cNvCxnSpPr>
            <p:nvPr/>
          </p:nvCxnSpPr>
          <p:spPr bwMode="auto">
            <a:xfrm rot="10800000" flipV="1">
              <a:off x="2220994" y="5309159"/>
              <a:ext cx="2051494" cy="180299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1D1A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</p:cxnSp>
        <p:cxnSp>
          <p:nvCxnSpPr>
            <p:cNvPr id="131" name="肘形连接符 130"/>
            <p:cNvCxnSpPr>
              <a:endCxn id="76" idx="1"/>
            </p:cNvCxnSpPr>
            <p:nvPr/>
          </p:nvCxnSpPr>
          <p:spPr bwMode="auto">
            <a:xfrm>
              <a:off x="8109597" y="3636035"/>
              <a:ext cx="711206" cy="670371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1D1A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</p:cxnSp>
        <p:cxnSp>
          <p:nvCxnSpPr>
            <p:cNvPr id="132" name="肘形连接符 131"/>
            <p:cNvCxnSpPr>
              <a:stCxn id="93" idx="1"/>
              <a:endCxn id="77" idx="3"/>
            </p:cNvCxnSpPr>
            <p:nvPr/>
          </p:nvCxnSpPr>
          <p:spPr bwMode="auto">
            <a:xfrm rot="10800000">
              <a:off x="2241772" y="1914718"/>
              <a:ext cx="1030122" cy="1586877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1D1A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</p:cxnSp>
        <p:cxnSp>
          <p:nvCxnSpPr>
            <p:cNvPr id="133" name="肘形连接符 132"/>
            <p:cNvCxnSpPr/>
            <p:nvPr/>
          </p:nvCxnSpPr>
          <p:spPr bwMode="auto">
            <a:xfrm rot="10800000">
              <a:off x="2169640" y="3043199"/>
              <a:ext cx="1009371" cy="1167606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1D1A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</p:cxnSp>
        <p:cxnSp>
          <p:nvCxnSpPr>
            <p:cNvPr id="134" name="肘形连接符 133"/>
            <p:cNvCxnSpPr>
              <a:stCxn id="118" idx="3"/>
              <a:endCxn id="127" idx="1"/>
            </p:cNvCxnSpPr>
            <p:nvPr/>
          </p:nvCxnSpPr>
          <p:spPr bwMode="auto">
            <a:xfrm flipV="1">
              <a:off x="7937774" y="1308619"/>
              <a:ext cx="889728" cy="727421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1D1A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</p:cxnSp>
        <p:sp>
          <p:nvSpPr>
            <p:cNvPr id="135" name="矩形 134"/>
            <p:cNvSpPr/>
            <p:nvPr/>
          </p:nvSpPr>
          <p:spPr>
            <a:xfrm>
              <a:off x="8827502" y="3172464"/>
              <a:ext cx="3170999" cy="648158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网络和通信</a:t>
              </a:r>
              <a:endParaRPr lang="en-US" altLang="zh-CN" sz="1600" b="1" dirty="0">
                <a:solidFill>
                  <a:srgbClr val="FFFFFF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（</a:t>
              </a:r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UB</a:t>
              </a: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、</a:t>
              </a:r>
              <a:r>
                <a:rPr lang="en-US" altLang="zh-CN" sz="16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RPC</a:t>
              </a: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库）</a:t>
              </a:r>
              <a:endParaRPr lang="en-US" altLang="zh-CN" sz="1600" b="1" dirty="0">
                <a:solidFill>
                  <a:srgbClr val="FFFFFF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8827502" y="1609436"/>
              <a:ext cx="3170999" cy="375250"/>
            </a:xfrm>
            <a:prstGeom prst="rect">
              <a:avLst/>
            </a:prstGeom>
            <a:solidFill>
              <a:srgbClr val="666666">
                <a:lumMod val="75000"/>
              </a:srgbClr>
            </a:solidFill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分布式优化技术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137" name="肘形连接符 136"/>
            <p:cNvCxnSpPr>
              <a:endCxn id="136" idx="1"/>
            </p:cNvCxnSpPr>
            <p:nvPr/>
          </p:nvCxnSpPr>
          <p:spPr bwMode="auto">
            <a:xfrm flipV="1">
              <a:off x="6220609" y="1797061"/>
              <a:ext cx="2606892" cy="821508"/>
            </a:xfrm>
            <a:prstGeom prst="bentConnector3">
              <a:avLst>
                <a:gd name="adj1" fmla="val 90174"/>
              </a:avLst>
            </a:prstGeom>
            <a:noFill/>
            <a:ln w="28575" cap="flat" cmpd="sng" algn="ctr">
              <a:solidFill>
                <a:srgbClr val="1D1D1A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</p:cxnSp>
        <p:cxnSp>
          <p:nvCxnSpPr>
            <p:cNvPr id="138" name="肘形连接符 137"/>
            <p:cNvCxnSpPr>
              <a:stCxn id="94" idx="0"/>
            </p:cNvCxnSpPr>
            <p:nvPr/>
          </p:nvCxnSpPr>
          <p:spPr bwMode="auto">
            <a:xfrm rot="5400000" flipH="1" flipV="1">
              <a:off x="6656361" y="1194051"/>
              <a:ext cx="516540" cy="3825741"/>
            </a:xfrm>
            <a:prstGeom prst="bentConnector2">
              <a:avLst/>
            </a:prstGeom>
            <a:noFill/>
            <a:ln w="28575" cap="flat" cmpd="sng" algn="ctr">
              <a:solidFill>
                <a:srgbClr val="1D1D1A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</p:cxnSp>
        <p:sp>
          <p:nvSpPr>
            <p:cNvPr id="139" name="矩形 138"/>
            <p:cNvSpPr/>
            <p:nvPr/>
          </p:nvSpPr>
          <p:spPr bwMode="auto">
            <a:xfrm>
              <a:off x="5695100" y="3363374"/>
              <a:ext cx="1181980" cy="274624"/>
            </a:xfrm>
            <a:prstGeom prst="rect">
              <a:avLst/>
            </a:prstGeom>
            <a:solidFill>
              <a:srgbClr val="30B5C5">
                <a:lumMod val="60000"/>
                <a:lumOff val="40000"/>
              </a:srgbClr>
            </a:solidFill>
            <a:ln w="9525" cap="flat" cmpd="sng" algn="ctr">
              <a:solidFill>
                <a:srgbClr val="1D1D1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16" tIns="45708" rIns="91416" bIns="45708" numCol="1" rtlCol="0" anchor="ctr" anchorCtr="0" compatLnSpc="1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向量执行</a:t>
              </a:r>
            </a:p>
          </p:txBody>
        </p:sp>
        <p:cxnSp>
          <p:nvCxnSpPr>
            <p:cNvPr id="140" name="肘形连接符 139"/>
            <p:cNvCxnSpPr>
              <a:endCxn id="79" idx="1"/>
            </p:cNvCxnSpPr>
            <p:nvPr/>
          </p:nvCxnSpPr>
          <p:spPr bwMode="auto">
            <a:xfrm>
              <a:off x="7100743" y="4546447"/>
              <a:ext cx="1730611" cy="577370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1D1D1A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</p:cxnSp>
        <p:cxnSp>
          <p:nvCxnSpPr>
            <p:cNvPr id="141" name="肘形连接符 140"/>
            <p:cNvCxnSpPr>
              <a:stCxn id="90" idx="2"/>
              <a:endCxn id="82" idx="2"/>
            </p:cNvCxnSpPr>
            <p:nvPr/>
          </p:nvCxnSpPr>
          <p:spPr bwMode="auto">
            <a:xfrm rot="5400000" flipH="1">
              <a:off x="2904069" y="2659489"/>
              <a:ext cx="77601" cy="3484851"/>
            </a:xfrm>
            <a:prstGeom prst="bentConnector3">
              <a:avLst>
                <a:gd name="adj1" fmla="val -326515"/>
              </a:avLst>
            </a:prstGeom>
            <a:noFill/>
            <a:ln w="28575" cap="flat" cmpd="sng" algn="ctr">
              <a:solidFill>
                <a:srgbClr val="1D1D1A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</p:cxnSp>
        <p:cxnSp>
          <p:nvCxnSpPr>
            <p:cNvPr id="142" name="肘形连接符 141"/>
            <p:cNvCxnSpPr/>
            <p:nvPr/>
          </p:nvCxnSpPr>
          <p:spPr bwMode="auto">
            <a:xfrm rot="16200000" flipH="1">
              <a:off x="8061713" y="5397505"/>
              <a:ext cx="892714" cy="638864"/>
            </a:xfrm>
            <a:prstGeom prst="bentConnector3">
              <a:avLst>
                <a:gd name="adj1" fmla="val 101863"/>
              </a:avLst>
            </a:prstGeom>
            <a:noFill/>
            <a:ln w="28575" cap="flat" cmpd="sng" algn="ctr">
              <a:solidFill>
                <a:srgbClr val="1D1D1A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9"/>
          <p:cNvSpPr/>
          <p:nvPr/>
        </p:nvSpPr>
        <p:spPr>
          <a:xfrm rot="10800000">
            <a:off x="3884329" y="1814665"/>
            <a:ext cx="6316353" cy="665016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0">
                <a:srgbClr val="6F1787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971550" y="128441"/>
            <a:ext cx="10090897" cy="678470"/>
          </a:xfrm>
        </p:spPr>
        <p:txBody>
          <a:bodyPr/>
          <a:lstStyle/>
          <a:p>
            <a:r>
              <a:rPr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目录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/>
              <a:t>数据库 </a:t>
            </a:r>
            <a:r>
              <a:rPr kumimoji="1" lang="en-US" altLang="zh-CN"/>
              <a:t>- </a:t>
            </a:r>
            <a:r>
              <a:rPr kumimoji="1" lang="zh-CN" altLang="en-US"/>
              <a:t>概述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/>
              <a:t>2</a:t>
            </a:fld>
            <a:endParaRPr kumimoji="1"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778825" y="1814666"/>
            <a:ext cx="4634349" cy="665018"/>
            <a:chOff x="4135652" y="1885567"/>
            <a:chExt cx="4634349" cy="665018"/>
          </a:xfrm>
        </p:grpSpPr>
        <p:sp>
          <p:nvSpPr>
            <p:cNvPr id="7" name="Shape7"/>
            <p:cNvSpPr/>
            <p:nvPr/>
          </p:nvSpPr>
          <p:spPr>
            <a:xfrm>
              <a:off x="4135652" y="1885567"/>
              <a:ext cx="665020" cy="66501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99000">
                  <a:srgbClr val="6F1787"/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Arial" panose="020B0604020202020204" pitchFamily="34" charset="0"/>
                </a:rPr>
                <a:t>01</a:t>
              </a:r>
              <a:endParaRPr kumimoji="1"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" name="Shape11"/>
            <p:cNvSpPr txBox="1"/>
            <p:nvPr/>
          </p:nvSpPr>
          <p:spPr>
            <a:xfrm>
              <a:off x="5036202" y="1956466"/>
              <a:ext cx="373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数据库系统概述</a:t>
              </a:r>
              <a:endParaRPr lang="en-US" altLang="zh-CN" sz="28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778825" y="2698827"/>
            <a:ext cx="4634349" cy="665018"/>
            <a:chOff x="4135652" y="1885567"/>
            <a:chExt cx="4634349" cy="665018"/>
          </a:xfrm>
        </p:grpSpPr>
        <p:sp>
          <p:nvSpPr>
            <p:cNvPr id="11" name="Shape7"/>
            <p:cNvSpPr/>
            <p:nvPr/>
          </p:nvSpPr>
          <p:spPr>
            <a:xfrm>
              <a:off x="4135652" y="1885567"/>
              <a:ext cx="665020" cy="66501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99000">
                  <a:srgbClr val="6F1787"/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Arial" panose="020B0604020202020204" pitchFamily="34" charset="0"/>
                </a:rPr>
                <a:t>02</a:t>
              </a:r>
              <a:endParaRPr kumimoji="1" lang="zh-CN" altLang="en-US" sz="2400" b="1" dirty="0">
                <a:solidFill>
                  <a:srgbClr val="FFFFFF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2" name="Shape11"/>
            <p:cNvSpPr txBox="1"/>
            <p:nvPr/>
          </p:nvSpPr>
          <p:spPr>
            <a:xfrm>
              <a:off x="5036202" y="1956466"/>
              <a:ext cx="373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数据库课程介绍</a:t>
              </a:r>
              <a:endParaRPr lang="en-US" altLang="zh-CN" sz="28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778825" y="3582988"/>
            <a:ext cx="4634349" cy="665018"/>
            <a:chOff x="4135652" y="1885567"/>
            <a:chExt cx="4634349" cy="665018"/>
          </a:xfrm>
        </p:grpSpPr>
        <p:sp>
          <p:nvSpPr>
            <p:cNvPr id="14" name="Shape7"/>
            <p:cNvSpPr/>
            <p:nvPr/>
          </p:nvSpPr>
          <p:spPr>
            <a:xfrm>
              <a:off x="4135652" y="1885567"/>
              <a:ext cx="665020" cy="66501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99000">
                  <a:srgbClr val="6F1787"/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Arial" panose="020B0604020202020204" pitchFamily="34" charset="0"/>
                </a:rPr>
                <a:t>03</a:t>
              </a:r>
              <a:endParaRPr kumimoji="1" lang="zh-CN" altLang="en-US" sz="2400" b="1" dirty="0">
                <a:solidFill>
                  <a:srgbClr val="FFFFFF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5" name="Shape11"/>
            <p:cNvSpPr txBox="1"/>
            <p:nvPr/>
          </p:nvSpPr>
          <p:spPr>
            <a:xfrm>
              <a:off x="5036202" y="1956466"/>
              <a:ext cx="373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数据库发展简史</a:t>
              </a:r>
              <a:endParaRPr lang="en-US" altLang="zh-CN" sz="28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778825" y="4467149"/>
            <a:ext cx="4634349" cy="665018"/>
            <a:chOff x="4135652" y="1885567"/>
            <a:chExt cx="4634349" cy="665018"/>
          </a:xfrm>
        </p:grpSpPr>
        <p:sp>
          <p:nvSpPr>
            <p:cNvPr id="17" name="Shape7"/>
            <p:cNvSpPr/>
            <p:nvPr/>
          </p:nvSpPr>
          <p:spPr>
            <a:xfrm>
              <a:off x="4135652" y="1885567"/>
              <a:ext cx="665020" cy="66501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99000">
                  <a:srgbClr val="6F1787"/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Arial" panose="020B0604020202020204" pitchFamily="34" charset="0"/>
                </a:rPr>
                <a:t>04</a:t>
              </a:r>
              <a:endParaRPr kumimoji="1" lang="zh-CN" altLang="en-US" sz="2400" b="1" dirty="0">
                <a:solidFill>
                  <a:srgbClr val="FFFFFF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8" name="Shape11"/>
            <p:cNvSpPr txBox="1"/>
            <p:nvPr/>
          </p:nvSpPr>
          <p:spPr>
            <a:xfrm>
              <a:off x="5036202" y="1956466"/>
              <a:ext cx="373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本章小结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9"/>
          <p:cNvSpPr/>
          <p:nvPr/>
        </p:nvSpPr>
        <p:spPr>
          <a:xfrm rot="10800000">
            <a:off x="3884329" y="2706489"/>
            <a:ext cx="6316353" cy="665016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0">
                <a:srgbClr val="6F1787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971550" y="128441"/>
            <a:ext cx="10090897" cy="678470"/>
          </a:xfrm>
        </p:spPr>
        <p:txBody>
          <a:bodyPr/>
          <a:lstStyle/>
          <a:p>
            <a:r>
              <a:rPr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目录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/>
              <a:t>数据库 </a:t>
            </a:r>
            <a:r>
              <a:rPr kumimoji="1" lang="en-US" altLang="zh-CN"/>
              <a:t>- </a:t>
            </a:r>
            <a:r>
              <a:rPr kumimoji="1" lang="zh-CN" altLang="en-US"/>
              <a:t>概述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/>
              <a:t>20</a:t>
            </a:fld>
            <a:endParaRPr kumimoji="1"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778825" y="1814666"/>
            <a:ext cx="4634349" cy="665018"/>
            <a:chOff x="4135652" y="1885567"/>
            <a:chExt cx="4634349" cy="665018"/>
          </a:xfrm>
        </p:grpSpPr>
        <p:sp>
          <p:nvSpPr>
            <p:cNvPr id="7" name="Shape7"/>
            <p:cNvSpPr/>
            <p:nvPr/>
          </p:nvSpPr>
          <p:spPr>
            <a:xfrm>
              <a:off x="4135652" y="1885567"/>
              <a:ext cx="665020" cy="66501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99000">
                  <a:srgbClr val="6F1787"/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Arial" panose="020B0604020202020204" pitchFamily="34" charset="0"/>
                </a:rPr>
                <a:t>01</a:t>
              </a:r>
              <a:endParaRPr kumimoji="1"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" name="Shape11"/>
            <p:cNvSpPr txBox="1"/>
            <p:nvPr/>
          </p:nvSpPr>
          <p:spPr>
            <a:xfrm>
              <a:off x="5036202" y="1956466"/>
              <a:ext cx="373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数据库系统概述</a:t>
              </a:r>
              <a:endParaRPr lang="en-US" altLang="zh-CN" sz="28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778825" y="2698827"/>
            <a:ext cx="4634349" cy="665018"/>
            <a:chOff x="4135652" y="1885567"/>
            <a:chExt cx="4634349" cy="665018"/>
          </a:xfrm>
        </p:grpSpPr>
        <p:sp>
          <p:nvSpPr>
            <p:cNvPr id="11" name="Shape7"/>
            <p:cNvSpPr/>
            <p:nvPr/>
          </p:nvSpPr>
          <p:spPr>
            <a:xfrm>
              <a:off x="4135652" y="1885567"/>
              <a:ext cx="665020" cy="66501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99000">
                  <a:srgbClr val="6F1787"/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Arial" panose="020B0604020202020204" pitchFamily="34" charset="0"/>
                </a:rPr>
                <a:t>02</a:t>
              </a:r>
              <a:endParaRPr kumimoji="1" lang="zh-CN" altLang="en-US" sz="2400" b="1" dirty="0">
                <a:solidFill>
                  <a:srgbClr val="FFFFFF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2" name="Shape11"/>
            <p:cNvSpPr txBox="1"/>
            <p:nvPr/>
          </p:nvSpPr>
          <p:spPr>
            <a:xfrm>
              <a:off x="5036202" y="1956466"/>
              <a:ext cx="373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数据库课程介绍</a:t>
              </a:r>
              <a:endParaRPr lang="en-US" altLang="zh-CN" sz="28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778825" y="3582988"/>
            <a:ext cx="4634349" cy="665018"/>
            <a:chOff x="4135652" y="1885567"/>
            <a:chExt cx="4634349" cy="665018"/>
          </a:xfrm>
        </p:grpSpPr>
        <p:sp>
          <p:nvSpPr>
            <p:cNvPr id="14" name="Shape7"/>
            <p:cNvSpPr/>
            <p:nvPr/>
          </p:nvSpPr>
          <p:spPr>
            <a:xfrm>
              <a:off x="4135652" y="1885567"/>
              <a:ext cx="665020" cy="66501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99000">
                  <a:srgbClr val="6F1787"/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Arial" panose="020B0604020202020204" pitchFamily="34" charset="0"/>
                </a:rPr>
                <a:t>03</a:t>
              </a:r>
              <a:endParaRPr kumimoji="1" lang="zh-CN" altLang="en-US" sz="2400" b="1" dirty="0">
                <a:solidFill>
                  <a:srgbClr val="FFFFFF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5" name="Shape11"/>
            <p:cNvSpPr txBox="1"/>
            <p:nvPr/>
          </p:nvSpPr>
          <p:spPr>
            <a:xfrm>
              <a:off x="5036202" y="1956466"/>
              <a:ext cx="373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数据库发展简史</a:t>
              </a:r>
              <a:endParaRPr lang="en-US" altLang="zh-CN" sz="28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778825" y="4467149"/>
            <a:ext cx="4634349" cy="665018"/>
            <a:chOff x="4135652" y="1885567"/>
            <a:chExt cx="4634349" cy="665018"/>
          </a:xfrm>
        </p:grpSpPr>
        <p:sp>
          <p:nvSpPr>
            <p:cNvPr id="17" name="Shape7"/>
            <p:cNvSpPr/>
            <p:nvPr/>
          </p:nvSpPr>
          <p:spPr>
            <a:xfrm>
              <a:off x="4135652" y="1885567"/>
              <a:ext cx="665020" cy="66501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99000">
                  <a:srgbClr val="6F1787"/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Arial" panose="020B0604020202020204" pitchFamily="34" charset="0"/>
                </a:rPr>
                <a:t>04</a:t>
              </a:r>
              <a:endParaRPr kumimoji="1" lang="zh-CN" altLang="en-US" sz="2400" b="1" dirty="0">
                <a:solidFill>
                  <a:srgbClr val="FFFFFF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8" name="Shape11"/>
            <p:cNvSpPr txBox="1"/>
            <p:nvPr/>
          </p:nvSpPr>
          <p:spPr>
            <a:xfrm>
              <a:off x="5036202" y="1956466"/>
              <a:ext cx="373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本章小结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6"/>
          <p:cNvSpPr/>
          <p:nvPr/>
        </p:nvSpPr>
        <p:spPr>
          <a:xfrm>
            <a:off x="2975803" y="1072388"/>
            <a:ext cx="6536498" cy="5247496"/>
          </a:xfrm>
          <a:prstGeom prst="roundRect">
            <a:avLst>
              <a:gd name="adj" fmla="val 10529"/>
            </a:avLst>
          </a:prstGeom>
          <a:solidFill>
            <a:srgbClr val="6F1787">
              <a:alpha val="14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t>21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第一章 数据库基础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708" y="1180817"/>
            <a:ext cx="5529113" cy="50315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9"/>
          <p:cNvSpPr/>
          <p:nvPr/>
        </p:nvSpPr>
        <p:spPr>
          <a:xfrm rot="10800000">
            <a:off x="-71439" y="1346740"/>
            <a:ext cx="12101046" cy="4573569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t>22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第二章 关系代数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60867" y="1286933"/>
            <a:ext cx="11463865" cy="4080992"/>
            <a:chOff x="545550" y="1695605"/>
            <a:chExt cx="10924057" cy="3672319"/>
          </a:xfrm>
        </p:grpSpPr>
        <p:sp>
          <p:nvSpPr>
            <p:cNvPr id="11" name="矩形 10"/>
            <p:cNvSpPr/>
            <p:nvPr/>
          </p:nvSpPr>
          <p:spPr bwMode="auto">
            <a:xfrm>
              <a:off x="8908768" y="2100218"/>
              <a:ext cx="2560839" cy="3231059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9054033" y="2582733"/>
              <a:ext cx="2264248" cy="19395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9188936" y="3365210"/>
              <a:ext cx="2052000" cy="11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28" name="矩形: 圆角 42"/>
            <p:cNvSpPr/>
            <p:nvPr/>
          </p:nvSpPr>
          <p:spPr bwMode="auto">
            <a:xfrm>
              <a:off x="6330197" y="2537460"/>
              <a:ext cx="1578355" cy="14808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30" name="流程图: 磁盘 3"/>
            <p:cNvSpPr/>
            <p:nvPr/>
          </p:nvSpPr>
          <p:spPr bwMode="auto">
            <a:xfrm>
              <a:off x="545550" y="2718867"/>
              <a:ext cx="1048634" cy="100800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3" name="矩形: 圆角 11"/>
            <p:cNvSpPr/>
            <p:nvPr/>
          </p:nvSpPr>
          <p:spPr bwMode="auto">
            <a:xfrm>
              <a:off x="2627950" y="2773414"/>
              <a:ext cx="942017" cy="95345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关系</a:t>
              </a:r>
              <a:endParaRPr kumimoji="1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模型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16107" y="3049853"/>
              <a:ext cx="907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关系</a:t>
              </a:r>
              <a:endParaRPr lang="en-US" altLang="zh-CN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</a:t>
              </a:r>
            </a:p>
          </p:txBody>
        </p:sp>
        <p:cxnSp>
          <p:nvCxnSpPr>
            <p:cNvPr id="58" name="直接箭头连接符 14"/>
            <p:cNvCxnSpPr/>
            <p:nvPr/>
          </p:nvCxnSpPr>
          <p:spPr bwMode="auto">
            <a:xfrm>
              <a:off x="1697971" y="3250140"/>
              <a:ext cx="864005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4" name="文本框 63"/>
            <p:cNvSpPr txBox="1"/>
            <p:nvPr/>
          </p:nvSpPr>
          <p:spPr>
            <a:xfrm>
              <a:off x="1530690" y="2749550"/>
              <a:ext cx="11099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</a:t>
              </a:r>
              <a:endParaRPr lang="en-US" altLang="zh-CN" sz="12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组织方式</a:t>
              </a:r>
            </a:p>
          </p:txBody>
        </p:sp>
        <p:sp>
          <p:nvSpPr>
            <p:cNvPr id="65" name="流程图: 磁盘 16"/>
            <p:cNvSpPr/>
            <p:nvPr/>
          </p:nvSpPr>
          <p:spPr bwMode="auto">
            <a:xfrm>
              <a:off x="585594" y="4359924"/>
              <a:ext cx="1048634" cy="100800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66" name="矩形: 圆角 17"/>
            <p:cNvSpPr/>
            <p:nvPr/>
          </p:nvSpPr>
          <p:spPr bwMode="auto">
            <a:xfrm>
              <a:off x="2667994" y="4414471"/>
              <a:ext cx="942017" cy="95345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2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</a:t>
              </a:r>
              <a:endParaRPr kumimoji="1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模型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56151" y="4803791"/>
              <a:ext cx="907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</a:t>
              </a:r>
            </a:p>
          </p:txBody>
        </p:sp>
        <p:cxnSp>
          <p:nvCxnSpPr>
            <p:cNvPr id="70" name="直接箭头连接符 19"/>
            <p:cNvCxnSpPr/>
            <p:nvPr/>
          </p:nvCxnSpPr>
          <p:spPr bwMode="auto">
            <a:xfrm>
              <a:off x="1738015" y="4891197"/>
              <a:ext cx="864005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2" name="文本框 71"/>
            <p:cNvSpPr txBox="1"/>
            <p:nvPr/>
          </p:nvSpPr>
          <p:spPr>
            <a:xfrm>
              <a:off x="1570734" y="4390607"/>
              <a:ext cx="11099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</a:t>
              </a:r>
              <a:endParaRPr lang="en-US" altLang="zh-CN" sz="12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r>
                <a:rPr lang="zh-CN" altLang="en-US" sz="12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组织方式</a:t>
              </a:r>
            </a:p>
          </p:txBody>
        </p:sp>
        <p:sp>
          <p:nvSpPr>
            <p:cNvPr id="73" name="矩形: 圆角 21"/>
            <p:cNvSpPr/>
            <p:nvPr/>
          </p:nvSpPr>
          <p:spPr bwMode="auto">
            <a:xfrm>
              <a:off x="4094998" y="1875136"/>
              <a:ext cx="1837565" cy="337061"/>
            </a:xfrm>
            <a:prstGeom prst="roundRect">
              <a:avLst/>
            </a:prstGeom>
            <a:solidFill>
              <a:srgbClr val="6F1787">
                <a:alpha val="50000"/>
              </a:srgb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关系</a:t>
              </a:r>
              <a:r>
                <a:rPr kumimoji="1" lang="zh-CN" altLang="en-US" sz="1600" b="1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数据结构</a:t>
              </a:r>
              <a:endParaRPr kumimoji="1" lang="zh-CN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4" name="矩形: 圆角 22"/>
            <p:cNvSpPr/>
            <p:nvPr/>
          </p:nvSpPr>
          <p:spPr bwMode="auto">
            <a:xfrm>
              <a:off x="4136035" y="3106495"/>
              <a:ext cx="1837565" cy="337061"/>
            </a:xfrm>
            <a:prstGeom prst="roundRect">
              <a:avLst/>
            </a:prstGeom>
            <a:solidFill>
              <a:srgbClr val="6F1787">
                <a:alpha val="50000"/>
              </a:srgb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关系</a:t>
              </a:r>
              <a:r>
                <a:rPr kumimoji="1" lang="zh-CN" altLang="en-US" sz="1600" b="1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操作</a:t>
              </a:r>
              <a:endParaRPr kumimoji="1" lang="zh-CN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5" name="矩形: 圆角 23"/>
            <p:cNvSpPr/>
            <p:nvPr/>
          </p:nvSpPr>
          <p:spPr bwMode="auto">
            <a:xfrm>
              <a:off x="4142213" y="4430053"/>
              <a:ext cx="1837565" cy="337061"/>
            </a:xfrm>
            <a:prstGeom prst="roundRect">
              <a:avLst/>
            </a:prstGeom>
            <a:solidFill>
              <a:srgbClr val="6F1787">
                <a:alpha val="50000"/>
              </a:srgb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关系</a:t>
              </a:r>
              <a:r>
                <a:rPr kumimoji="1" lang="zh-CN" altLang="en-US" sz="1600" b="1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完整性约束</a:t>
              </a:r>
              <a:endParaRPr kumimoji="1" lang="zh-CN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76" name="直接箭头连接符 24"/>
            <p:cNvCxnSpPr/>
            <p:nvPr/>
          </p:nvCxnSpPr>
          <p:spPr bwMode="auto">
            <a:xfrm>
              <a:off x="3657226" y="3259728"/>
              <a:ext cx="484987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7" name="直接箭头连接符 26"/>
            <p:cNvCxnSpPr/>
            <p:nvPr/>
          </p:nvCxnSpPr>
          <p:spPr bwMode="auto">
            <a:xfrm>
              <a:off x="3850007" y="4588309"/>
              <a:ext cx="236316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8" name="直接箭头连接符 28"/>
            <p:cNvCxnSpPr/>
            <p:nvPr/>
          </p:nvCxnSpPr>
          <p:spPr bwMode="auto">
            <a:xfrm>
              <a:off x="3850007" y="2044678"/>
              <a:ext cx="236316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9" name="直接连接符 30"/>
            <p:cNvCxnSpPr/>
            <p:nvPr/>
          </p:nvCxnSpPr>
          <p:spPr bwMode="auto">
            <a:xfrm>
              <a:off x="3869057" y="2044678"/>
              <a:ext cx="0" cy="2543631"/>
            </a:xfrm>
            <a:prstGeom prst="line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直接箭头连接符 31"/>
            <p:cNvCxnSpPr/>
            <p:nvPr/>
          </p:nvCxnSpPr>
          <p:spPr bwMode="auto">
            <a:xfrm>
              <a:off x="5979778" y="3262892"/>
              <a:ext cx="2875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5" name="直接箭头连接符 33"/>
            <p:cNvCxnSpPr/>
            <p:nvPr/>
          </p:nvCxnSpPr>
          <p:spPr bwMode="auto">
            <a:xfrm>
              <a:off x="5979778" y="2028369"/>
              <a:ext cx="2875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6" name="直接箭头连接符 34"/>
            <p:cNvCxnSpPr/>
            <p:nvPr/>
          </p:nvCxnSpPr>
          <p:spPr bwMode="auto">
            <a:xfrm>
              <a:off x="5979778" y="4588309"/>
              <a:ext cx="2875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7" name="矩形: 圆角 35"/>
            <p:cNvSpPr/>
            <p:nvPr/>
          </p:nvSpPr>
          <p:spPr bwMode="auto">
            <a:xfrm>
              <a:off x="6330197" y="1877419"/>
              <a:ext cx="1213603" cy="306467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4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关系</a:t>
              </a:r>
              <a:endParaRPr kumimoji="1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8" name="矩形: 圆角 36"/>
            <p:cNvSpPr/>
            <p:nvPr/>
          </p:nvSpPr>
          <p:spPr bwMode="auto">
            <a:xfrm>
              <a:off x="6492357" y="2630104"/>
              <a:ext cx="1213603" cy="306467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4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查询</a:t>
              </a:r>
              <a:endParaRPr kumimoji="1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9" name="矩形: 圆角 37"/>
            <p:cNvSpPr/>
            <p:nvPr/>
          </p:nvSpPr>
          <p:spPr bwMode="auto">
            <a:xfrm>
              <a:off x="6473297" y="3177650"/>
              <a:ext cx="384761" cy="502698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4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更新</a:t>
              </a:r>
              <a:endParaRPr kumimoji="1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90" name="左大括号 89"/>
            <p:cNvSpPr/>
            <p:nvPr/>
          </p:nvSpPr>
          <p:spPr bwMode="auto">
            <a:xfrm>
              <a:off x="6870202" y="3055238"/>
              <a:ext cx="127079" cy="747524"/>
            </a:xfrm>
            <a:prstGeom prst="leftBrace">
              <a:avLst/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91" name="矩形: 圆角 39"/>
            <p:cNvSpPr/>
            <p:nvPr/>
          </p:nvSpPr>
          <p:spPr bwMode="auto">
            <a:xfrm>
              <a:off x="7115647" y="2978244"/>
              <a:ext cx="590313" cy="306467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删除</a:t>
              </a:r>
            </a:p>
          </p:txBody>
        </p:sp>
        <p:sp>
          <p:nvSpPr>
            <p:cNvPr id="92" name="矩形: 圆角 40"/>
            <p:cNvSpPr/>
            <p:nvPr/>
          </p:nvSpPr>
          <p:spPr bwMode="auto">
            <a:xfrm>
              <a:off x="7115647" y="3315213"/>
              <a:ext cx="590313" cy="306467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插入</a:t>
              </a:r>
            </a:p>
          </p:txBody>
        </p:sp>
        <p:sp>
          <p:nvSpPr>
            <p:cNvPr id="93" name="矩形: 圆角 41"/>
            <p:cNvSpPr/>
            <p:nvPr/>
          </p:nvSpPr>
          <p:spPr bwMode="auto">
            <a:xfrm>
              <a:off x="7115647" y="3649528"/>
              <a:ext cx="590313" cy="306467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修改</a:t>
              </a:r>
            </a:p>
          </p:txBody>
        </p:sp>
        <p:sp>
          <p:nvSpPr>
            <p:cNvPr id="94" name="矩形: 圆角 43"/>
            <p:cNvSpPr/>
            <p:nvPr/>
          </p:nvSpPr>
          <p:spPr bwMode="auto">
            <a:xfrm>
              <a:off x="6330197" y="4107277"/>
              <a:ext cx="1578355" cy="1224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95" name="矩形: 圆角 44"/>
            <p:cNvSpPr/>
            <p:nvPr/>
          </p:nvSpPr>
          <p:spPr bwMode="auto">
            <a:xfrm>
              <a:off x="6473297" y="4226150"/>
              <a:ext cx="1306723" cy="306467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实体完整性</a:t>
              </a:r>
            </a:p>
          </p:txBody>
        </p:sp>
        <p:sp>
          <p:nvSpPr>
            <p:cNvPr id="96" name="矩形: 圆角 45"/>
            <p:cNvSpPr/>
            <p:nvPr/>
          </p:nvSpPr>
          <p:spPr bwMode="auto">
            <a:xfrm>
              <a:off x="6473297" y="4578852"/>
              <a:ext cx="1306723" cy="306467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参照完整性</a:t>
              </a:r>
            </a:p>
          </p:txBody>
        </p:sp>
        <p:sp>
          <p:nvSpPr>
            <p:cNvPr id="97" name="矩形: 圆角 46"/>
            <p:cNvSpPr/>
            <p:nvPr/>
          </p:nvSpPr>
          <p:spPr bwMode="auto">
            <a:xfrm>
              <a:off x="6386775" y="4919278"/>
              <a:ext cx="1488479" cy="306419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用户定义完整性</a:t>
              </a:r>
            </a:p>
          </p:txBody>
        </p:sp>
        <p:sp>
          <p:nvSpPr>
            <p:cNvPr id="98" name="矩形: 圆角 47"/>
            <p:cNvSpPr/>
            <p:nvPr/>
          </p:nvSpPr>
          <p:spPr bwMode="auto">
            <a:xfrm>
              <a:off x="8908768" y="2098424"/>
              <a:ext cx="2560839" cy="337061"/>
            </a:xfrm>
            <a:prstGeom prst="roundRect">
              <a:avLst/>
            </a:prstGeom>
            <a:solidFill>
              <a:srgbClr val="6F1787">
                <a:alpha val="50000"/>
              </a:srgb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关系数据库语言</a:t>
              </a:r>
            </a:p>
          </p:txBody>
        </p:sp>
        <p:sp>
          <p:nvSpPr>
            <p:cNvPr id="99" name="矩形: 圆角 49"/>
            <p:cNvSpPr/>
            <p:nvPr/>
          </p:nvSpPr>
          <p:spPr bwMode="auto">
            <a:xfrm>
              <a:off x="9055588" y="2582732"/>
              <a:ext cx="2264248" cy="337061"/>
            </a:xfrm>
            <a:prstGeom prst="roundRect">
              <a:avLst/>
            </a:prstGeom>
            <a:solidFill>
              <a:srgbClr val="7886CA">
                <a:alpha val="50000"/>
              </a:srgbClr>
            </a:solidFill>
            <a:ln w="3175" cap="flat" cmpd="sng" algn="ctr">
              <a:solidFill>
                <a:srgbClr val="33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关系运算</a:t>
              </a:r>
            </a:p>
          </p:txBody>
        </p:sp>
        <p:sp>
          <p:nvSpPr>
            <p:cNvPr id="100" name="矩形: 圆角 50"/>
            <p:cNvSpPr/>
            <p:nvPr/>
          </p:nvSpPr>
          <p:spPr bwMode="auto">
            <a:xfrm>
              <a:off x="9194944" y="2963811"/>
              <a:ext cx="2044664" cy="337061"/>
            </a:xfrm>
            <a:prstGeom prst="roundRect">
              <a:avLst/>
            </a:prstGeom>
            <a:solidFill>
              <a:srgbClr val="6F1787">
                <a:alpha val="50000"/>
              </a:srgb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1600" b="1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关系代数语言</a:t>
              </a:r>
            </a:p>
          </p:txBody>
        </p:sp>
        <p:sp>
          <p:nvSpPr>
            <p:cNvPr id="101" name="矩形: 圆角 51"/>
            <p:cNvSpPr/>
            <p:nvPr/>
          </p:nvSpPr>
          <p:spPr bwMode="auto">
            <a:xfrm>
              <a:off x="9187608" y="3395634"/>
              <a:ext cx="2052000" cy="337061"/>
            </a:xfrm>
            <a:prstGeom prst="roundRect">
              <a:avLst/>
            </a:prstGeom>
            <a:solidFill>
              <a:srgbClr val="6F1787">
                <a:alpha val="50000"/>
              </a:srgb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1600" b="1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关系演算语言</a:t>
              </a:r>
            </a:p>
          </p:txBody>
        </p:sp>
        <p:sp>
          <p:nvSpPr>
            <p:cNvPr id="102" name="矩形: 圆角 52"/>
            <p:cNvSpPr/>
            <p:nvPr/>
          </p:nvSpPr>
          <p:spPr bwMode="auto">
            <a:xfrm>
              <a:off x="9222236" y="4141489"/>
              <a:ext cx="1985403" cy="337061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域关系演算语言</a:t>
              </a:r>
            </a:p>
          </p:txBody>
        </p:sp>
        <p:sp>
          <p:nvSpPr>
            <p:cNvPr id="103" name="矩形: 圆角 53"/>
            <p:cNvSpPr/>
            <p:nvPr/>
          </p:nvSpPr>
          <p:spPr bwMode="auto">
            <a:xfrm>
              <a:off x="9222236" y="3763863"/>
              <a:ext cx="1985403" cy="337061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元组关系演算语言</a:t>
              </a:r>
            </a:p>
          </p:txBody>
        </p:sp>
        <p:sp>
          <p:nvSpPr>
            <p:cNvPr id="104" name="矩形: 圆角 54"/>
            <p:cNvSpPr/>
            <p:nvPr/>
          </p:nvSpPr>
          <p:spPr bwMode="auto">
            <a:xfrm>
              <a:off x="9222235" y="4827846"/>
              <a:ext cx="1985403" cy="306467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SQL</a:t>
              </a:r>
              <a:endParaRPr kumimoji="1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10065007" y="4560910"/>
              <a:ext cx="1109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理论支撑</a:t>
              </a: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7882291" y="1695605"/>
              <a:ext cx="1109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数据定义</a:t>
              </a:r>
            </a:p>
          </p:txBody>
        </p:sp>
        <p:sp>
          <p:nvSpPr>
            <p:cNvPr id="107" name="矩形 106"/>
            <p:cNvSpPr/>
            <p:nvPr/>
          </p:nvSpPr>
          <p:spPr bwMode="auto">
            <a:xfrm>
              <a:off x="9020966" y="2537460"/>
              <a:ext cx="2355585" cy="2052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cxnSp>
          <p:nvCxnSpPr>
            <p:cNvPr id="108" name="直接箭头连接符 62"/>
            <p:cNvCxnSpPr/>
            <p:nvPr/>
          </p:nvCxnSpPr>
          <p:spPr bwMode="auto">
            <a:xfrm>
              <a:off x="10188033" y="4599038"/>
              <a:ext cx="0" cy="228808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9" name="连接符: 肘形 66"/>
            <p:cNvCxnSpPr>
              <a:endCxn id="94" idx="3"/>
            </p:cNvCxnSpPr>
            <p:nvPr/>
          </p:nvCxnSpPr>
          <p:spPr bwMode="auto">
            <a:xfrm rot="10800000">
              <a:off x="7908553" y="4719277"/>
              <a:ext cx="1313683" cy="261802"/>
            </a:xfrm>
            <a:prstGeom prst="bentConnector3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0" name="连接符: 肘形 68"/>
            <p:cNvCxnSpPr>
              <a:stCxn id="104" idx="1"/>
              <a:endCxn id="28" idx="3"/>
            </p:cNvCxnSpPr>
            <p:nvPr/>
          </p:nvCxnSpPr>
          <p:spPr bwMode="auto">
            <a:xfrm rot="10800000">
              <a:off x="7908553" y="3277896"/>
              <a:ext cx="1313683" cy="1703185"/>
            </a:xfrm>
            <a:prstGeom prst="bentConnector3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直接箭头连接符 70"/>
            <p:cNvCxnSpPr/>
            <p:nvPr/>
          </p:nvCxnSpPr>
          <p:spPr bwMode="auto">
            <a:xfrm flipH="1" flipV="1">
              <a:off x="7848110" y="2747540"/>
              <a:ext cx="1159379" cy="17275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2" name="连接符: 肘形 79"/>
            <p:cNvCxnSpPr>
              <a:stCxn id="104" idx="3"/>
              <a:endCxn id="87" idx="3"/>
            </p:cNvCxnSpPr>
            <p:nvPr/>
          </p:nvCxnSpPr>
          <p:spPr bwMode="auto">
            <a:xfrm flipH="1" flipV="1">
              <a:off x="7543800" y="2030653"/>
              <a:ext cx="3663838" cy="2950427"/>
            </a:xfrm>
            <a:prstGeom prst="bentConnector3">
              <a:avLst>
                <a:gd name="adj1" fmla="val -16005"/>
              </a:avLst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3" name="文本框 112"/>
            <p:cNvSpPr txBox="1"/>
            <p:nvPr/>
          </p:nvSpPr>
          <p:spPr>
            <a:xfrm>
              <a:off x="7882291" y="2456917"/>
              <a:ext cx="1109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数据查询</a:t>
              </a: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7882291" y="2934216"/>
              <a:ext cx="1109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数据操纵</a:t>
              </a: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7882291" y="4406115"/>
              <a:ext cx="1109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数据定义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9"/>
          <p:cNvSpPr/>
          <p:nvPr/>
        </p:nvSpPr>
        <p:spPr>
          <a:xfrm rot="10800000">
            <a:off x="-304802" y="1312295"/>
            <a:ext cx="12334875" cy="4573569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t>23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第三章 数据库设计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2966754" y="1777308"/>
            <a:ext cx="1674374" cy="30213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66752" y="1776936"/>
            <a:ext cx="1676669" cy="276999"/>
          </a:xfrm>
          <a:prstGeom prst="rect">
            <a:avLst/>
          </a:prstGeom>
          <a:solidFill>
            <a:srgbClr val="6F1787">
              <a:alpha val="50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数据库设计核心步骤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11" y="1496030"/>
            <a:ext cx="2714920" cy="1912320"/>
          </a:xfrm>
          <a:prstGeom prst="rect">
            <a:avLst/>
          </a:prstGeom>
        </p:spPr>
      </p:pic>
      <p:sp>
        <p:nvSpPr>
          <p:cNvPr id="15" name="矩形: 圆角 14"/>
          <p:cNvSpPr/>
          <p:nvPr/>
        </p:nvSpPr>
        <p:spPr bwMode="auto">
          <a:xfrm>
            <a:off x="3029073" y="2266643"/>
            <a:ext cx="1569061" cy="306467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dirty="0">
                <a:latin typeface="微软雅黑" panose="020B0503020204020204" pitchFamily="82" charset="2"/>
                <a:ea typeface="微软雅黑" panose="020B0503020204020204" pitchFamily="82" charset="2"/>
              </a:rPr>
              <a:t>现实世界需求分析</a:t>
            </a:r>
            <a:endParaRPr kumimoji="1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6" name="矩形: 圆角 15"/>
          <p:cNvSpPr/>
          <p:nvPr/>
        </p:nvSpPr>
        <p:spPr bwMode="auto">
          <a:xfrm>
            <a:off x="3029073" y="2974473"/>
            <a:ext cx="1569061" cy="306467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dirty="0">
                <a:latin typeface="微软雅黑" panose="020B0503020204020204" pitchFamily="82" charset="2"/>
                <a:ea typeface="微软雅黑" panose="020B0503020204020204" pitchFamily="82" charset="2"/>
              </a:rPr>
              <a:t>概念结构设计阶段</a:t>
            </a:r>
            <a:endParaRPr kumimoji="1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7" name="矩形: 圆角 16"/>
          <p:cNvSpPr/>
          <p:nvPr/>
        </p:nvSpPr>
        <p:spPr bwMode="auto">
          <a:xfrm>
            <a:off x="3029073" y="3682303"/>
            <a:ext cx="1569061" cy="306467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dirty="0">
                <a:latin typeface="微软雅黑" panose="020B0503020204020204" pitchFamily="82" charset="2"/>
                <a:ea typeface="微软雅黑" panose="020B0503020204020204" pitchFamily="82" charset="2"/>
              </a:rPr>
              <a:t>逻辑结构设计阶段</a:t>
            </a:r>
            <a:endParaRPr kumimoji="1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8" name="矩形: 圆角 17"/>
          <p:cNvSpPr/>
          <p:nvPr/>
        </p:nvSpPr>
        <p:spPr bwMode="auto">
          <a:xfrm>
            <a:off x="3029073" y="4390133"/>
            <a:ext cx="1569061" cy="306467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dirty="0">
                <a:latin typeface="微软雅黑" panose="020B0503020204020204" pitchFamily="82" charset="2"/>
                <a:ea typeface="微软雅黑" panose="020B0503020204020204" pitchFamily="82" charset="2"/>
              </a:rPr>
              <a:t>物理结构设计阶段</a:t>
            </a:r>
            <a:endParaRPr kumimoji="1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9" name="矩形: 圆角 18"/>
          <p:cNvSpPr/>
          <p:nvPr/>
        </p:nvSpPr>
        <p:spPr bwMode="auto">
          <a:xfrm>
            <a:off x="3031002" y="5164511"/>
            <a:ext cx="1569061" cy="306467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数据库建设和维护</a:t>
            </a:r>
          </a:p>
        </p:txBody>
      </p:sp>
      <p:sp>
        <p:nvSpPr>
          <p:cNvPr id="24" name="Right Arrow 3"/>
          <p:cNvSpPr/>
          <p:nvPr/>
        </p:nvSpPr>
        <p:spPr>
          <a:xfrm rot="5400000">
            <a:off x="3661108" y="2573736"/>
            <a:ext cx="293882" cy="400110"/>
          </a:xfrm>
          <a:prstGeom prst="rightArrow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5" name="Right Arrow 3"/>
          <p:cNvSpPr/>
          <p:nvPr/>
        </p:nvSpPr>
        <p:spPr>
          <a:xfrm rot="5400000">
            <a:off x="3661108" y="3290194"/>
            <a:ext cx="293882" cy="400110"/>
          </a:xfrm>
          <a:prstGeom prst="rightArrow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6" name="Right Arrow 3"/>
          <p:cNvSpPr/>
          <p:nvPr/>
        </p:nvSpPr>
        <p:spPr>
          <a:xfrm rot="5400000">
            <a:off x="3661108" y="3989396"/>
            <a:ext cx="293882" cy="400110"/>
          </a:xfrm>
          <a:prstGeom prst="rightArrow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7" name="Right Arrow 3"/>
          <p:cNvSpPr/>
          <p:nvPr/>
        </p:nvSpPr>
        <p:spPr>
          <a:xfrm rot="5400000">
            <a:off x="3661108" y="4745739"/>
            <a:ext cx="293882" cy="400110"/>
          </a:xfrm>
          <a:prstGeom prst="rightArrow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735845" y="2449073"/>
            <a:ext cx="3089935" cy="23643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4735844" y="2448701"/>
            <a:ext cx="3089935" cy="276999"/>
          </a:xfrm>
          <a:prstGeom prst="rect">
            <a:avLst/>
          </a:prstGeom>
          <a:solidFill>
            <a:srgbClr val="6F1787">
              <a:alpha val="50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数据模型</a:t>
            </a:r>
          </a:p>
        </p:txBody>
      </p:sp>
      <p:sp>
        <p:nvSpPr>
          <p:cNvPr id="30" name="矩形: 圆角 29"/>
          <p:cNvSpPr/>
          <p:nvPr/>
        </p:nvSpPr>
        <p:spPr bwMode="auto">
          <a:xfrm>
            <a:off x="4863125" y="2969065"/>
            <a:ext cx="1242750" cy="306467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dirty="0">
                <a:latin typeface="微软雅黑" panose="020B0503020204020204" pitchFamily="82" charset="2"/>
                <a:ea typeface="微软雅黑" panose="020B0503020204020204" pitchFamily="82" charset="2"/>
              </a:rPr>
              <a:t>概念数据模型</a:t>
            </a:r>
            <a:endParaRPr kumimoji="1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1" name="矩形: 圆角 30"/>
          <p:cNvSpPr/>
          <p:nvPr/>
        </p:nvSpPr>
        <p:spPr bwMode="auto">
          <a:xfrm>
            <a:off x="6466638" y="2969065"/>
            <a:ext cx="1242750" cy="306467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实体</a:t>
            </a:r>
            <a:r>
              <a:rPr kumimoji="1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-</a:t>
            </a:r>
            <a:r>
              <a:rPr kumimoji="1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联系模型</a:t>
            </a:r>
          </a:p>
        </p:txBody>
      </p:sp>
      <p:sp>
        <p:nvSpPr>
          <p:cNvPr id="32" name="矩形: 圆角 31"/>
          <p:cNvSpPr/>
          <p:nvPr/>
        </p:nvSpPr>
        <p:spPr bwMode="auto">
          <a:xfrm>
            <a:off x="4874330" y="3679151"/>
            <a:ext cx="1242750" cy="306467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逻辑数据模型</a:t>
            </a:r>
          </a:p>
        </p:txBody>
      </p:sp>
      <p:sp>
        <p:nvSpPr>
          <p:cNvPr id="33" name="矩形: 圆角 32"/>
          <p:cNvSpPr/>
          <p:nvPr/>
        </p:nvSpPr>
        <p:spPr bwMode="auto">
          <a:xfrm>
            <a:off x="6477843" y="3679151"/>
            <a:ext cx="1242750" cy="306467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关系模型</a:t>
            </a:r>
          </a:p>
        </p:txBody>
      </p:sp>
      <p:sp>
        <p:nvSpPr>
          <p:cNvPr id="34" name="矩形: 圆角 33"/>
          <p:cNvSpPr/>
          <p:nvPr/>
        </p:nvSpPr>
        <p:spPr bwMode="auto">
          <a:xfrm>
            <a:off x="4874330" y="4389939"/>
            <a:ext cx="1242750" cy="306467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dirty="0">
                <a:latin typeface="微软雅黑" panose="020B0503020204020204" pitchFamily="82" charset="2"/>
                <a:ea typeface="微软雅黑" panose="020B0503020204020204" pitchFamily="82" charset="2"/>
              </a:rPr>
              <a:t>物理数据模型</a:t>
            </a:r>
            <a:endParaRPr kumimoji="1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5" name="矩形: 圆角 34"/>
          <p:cNvSpPr/>
          <p:nvPr/>
        </p:nvSpPr>
        <p:spPr bwMode="auto">
          <a:xfrm>
            <a:off x="6477843" y="4389939"/>
            <a:ext cx="1242750" cy="306467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存储结构设计</a:t>
            </a:r>
          </a:p>
        </p:txBody>
      </p:sp>
      <p:cxnSp>
        <p:nvCxnSpPr>
          <p:cNvPr id="37" name="直接连接符 36"/>
          <p:cNvCxnSpPr>
            <a:stCxn id="30" idx="3"/>
            <a:endCxn id="31" idx="1"/>
          </p:cNvCxnSpPr>
          <p:nvPr/>
        </p:nvCxnSpPr>
        <p:spPr bwMode="auto">
          <a:xfrm>
            <a:off x="6105875" y="3122299"/>
            <a:ext cx="360763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直接连接符 37"/>
          <p:cNvCxnSpPr/>
          <p:nvPr/>
        </p:nvCxnSpPr>
        <p:spPr bwMode="auto">
          <a:xfrm>
            <a:off x="6119424" y="3839849"/>
            <a:ext cx="360763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>
            <a:off x="6119424" y="4547874"/>
            <a:ext cx="360763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直接箭头连接符 46"/>
          <p:cNvCxnSpPr>
            <a:stCxn id="16" idx="3"/>
            <a:endCxn id="30" idx="1"/>
          </p:cNvCxnSpPr>
          <p:nvPr/>
        </p:nvCxnSpPr>
        <p:spPr bwMode="auto">
          <a:xfrm flipV="1">
            <a:off x="4598134" y="3122299"/>
            <a:ext cx="264991" cy="5408"/>
          </a:xfrm>
          <a:prstGeom prst="straightConnector1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8" name="直接箭头连接符 47"/>
          <p:cNvCxnSpPr/>
          <p:nvPr/>
        </p:nvCxnSpPr>
        <p:spPr bwMode="auto">
          <a:xfrm flipV="1">
            <a:off x="4607030" y="3822017"/>
            <a:ext cx="264991" cy="5408"/>
          </a:xfrm>
          <a:prstGeom prst="straightConnector1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9" name="直接箭头连接符 48"/>
          <p:cNvCxnSpPr/>
          <p:nvPr/>
        </p:nvCxnSpPr>
        <p:spPr bwMode="auto">
          <a:xfrm flipV="1">
            <a:off x="4609385" y="4537075"/>
            <a:ext cx="264991" cy="5408"/>
          </a:xfrm>
          <a:prstGeom prst="straightConnector1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50" name="矩形 49"/>
          <p:cNvSpPr/>
          <p:nvPr/>
        </p:nvSpPr>
        <p:spPr bwMode="auto">
          <a:xfrm>
            <a:off x="8586821" y="2528799"/>
            <a:ext cx="3248666" cy="263570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8586819" y="2528427"/>
            <a:ext cx="3248667" cy="276999"/>
          </a:xfrm>
          <a:prstGeom prst="rect">
            <a:avLst/>
          </a:prstGeom>
          <a:solidFill>
            <a:srgbClr val="6F1787">
              <a:alpha val="50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规范化设计理论和实现</a:t>
            </a:r>
          </a:p>
        </p:txBody>
      </p:sp>
      <p:sp>
        <p:nvSpPr>
          <p:cNvPr id="52" name="矩形 51"/>
          <p:cNvSpPr/>
          <p:nvPr/>
        </p:nvSpPr>
        <p:spPr bwMode="auto">
          <a:xfrm>
            <a:off x="8671152" y="2926488"/>
            <a:ext cx="1448505" cy="13234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3200" dirty="0">
                <a:latin typeface="微软雅黑" panose="020B0503020204020204" pitchFamily="82" charset="2"/>
                <a:ea typeface="微软雅黑" panose="020B0503020204020204" pitchFamily="82" charset="2"/>
              </a:rPr>
              <a:t>…</a:t>
            </a:r>
            <a:endParaRPr kumimoji="1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8671150" y="2926116"/>
            <a:ext cx="1448505" cy="276999"/>
          </a:xfrm>
          <a:prstGeom prst="rect">
            <a:avLst/>
          </a:prstGeom>
          <a:solidFill>
            <a:srgbClr val="6F1787">
              <a:alpha val="50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规范化程度</a:t>
            </a:r>
          </a:p>
        </p:txBody>
      </p:sp>
      <p:sp>
        <p:nvSpPr>
          <p:cNvPr id="54" name="矩形: 圆角 53"/>
          <p:cNvSpPr/>
          <p:nvPr/>
        </p:nvSpPr>
        <p:spPr bwMode="auto">
          <a:xfrm>
            <a:off x="8754098" y="3285016"/>
            <a:ext cx="1242750" cy="306467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第一范式</a:t>
            </a:r>
          </a:p>
        </p:txBody>
      </p:sp>
      <p:sp>
        <p:nvSpPr>
          <p:cNvPr id="55" name="矩形: 圆角 54"/>
          <p:cNvSpPr/>
          <p:nvPr/>
        </p:nvSpPr>
        <p:spPr bwMode="auto">
          <a:xfrm>
            <a:off x="8754098" y="3688611"/>
            <a:ext cx="1242750" cy="306467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第二范式</a:t>
            </a:r>
          </a:p>
        </p:txBody>
      </p:sp>
      <p:sp>
        <p:nvSpPr>
          <p:cNvPr id="56" name="矩形 55"/>
          <p:cNvSpPr/>
          <p:nvPr/>
        </p:nvSpPr>
        <p:spPr bwMode="auto">
          <a:xfrm>
            <a:off x="10303237" y="2935665"/>
            <a:ext cx="1448505" cy="130543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10303236" y="2921393"/>
            <a:ext cx="1439746" cy="276999"/>
          </a:xfrm>
          <a:prstGeom prst="rect">
            <a:avLst/>
          </a:prstGeom>
          <a:solidFill>
            <a:srgbClr val="6F1787">
              <a:alpha val="50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规范化</a:t>
            </a:r>
            <a:r>
              <a:rPr kumimoji="1" lang="zh-CN" altLang="en-US" sz="1200" dirty="0">
                <a:solidFill>
                  <a:schemeClr val="bg1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实现</a:t>
            </a:r>
            <a:endParaRPr kumimoji="1" lang="zh-CN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8" name="矩形: 圆角 57"/>
          <p:cNvSpPr/>
          <p:nvPr/>
        </p:nvSpPr>
        <p:spPr bwMode="auto">
          <a:xfrm>
            <a:off x="10392457" y="3466700"/>
            <a:ext cx="1242750" cy="272415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000" dirty="0">
                <a:latin typeface="微软雅黑" panose="020B0503020204020204" pitchFamily="82" charset="2"/>
                <a:ea typeface="微软雅黑" panose="020B0503020204020204" pitchFamily="82" charset="2"/>
              </a:rPr>
              <a:t>关系模式的分解</a:t>
            </a:r>
            <a:endParaRPr kumimoji="1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8671150" y="4332381"/>
            <a:ext cx="3071832" cy="76034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8680320" y="4813393"/>
            <a:ext cx="3053492" cy="276999"/>
          </a:xfrm>
          <a:prstGeom prst="rect">
            <a:avLst/>
          </a:prstGeom>
          <a:solidFill>
            <a:srgbClr val="6F1787">
              <a:alpha val="50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规范化设计理论</a:t>
            </a:r>
          </a:p>
        </p:txBody>
      </p:sp>
      <p:sp>
        <p:nvSpPr>
          <p:cNvPr id="61" name="矩形: 圆角 60"/>
          <p:cNvSpPr/>
          <p:nvPr/>
        </p:nvSpPr>
        <p:spPr bwMode="auto">
          <a:xfrm>
            <a:off x="8802191" y="4453276"/>
            <a:ext cx="1242750" cy="272415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000" dirty="0">
                <a:latin typeface="微软雅黑" panose="020B0503020204020204" pitchFamily="82" charset="2"/>
                <a:ea typeface="微软雅黑" panose="020B0503020204020204" pitchFamily="82" charset="2"/>
              </a:rPr>
              <a:t>函数依赖</a:t>
            </a:r>
            <a:endParaRPr kumimoji="1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62" name="矩形: 圆角 61"/>
          <p:cNvSpPr/>
          <p:nvPr/>
        </p:nvSpPr>
        <p:spPr bwMode="auto">
          <a:xfrm>
            <a:off x="10129270" y="4449697"/>
            <a:ext cx="1470699" cy="272415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0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数据依赖的公理系统</a:t>
            </a:r>
            <a:endParaRPr kumimoji="1" lang="zh-CN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cxnSp>
        <p:nvCxnSpPr>
          <p:cNvPr id="66" name="直接箭头连接符 65"/>
          <p:cNvCxnSpPr>
            <a:stCxn id="61" idx="0"/>
          </p:cNvCxnSpPr>
          <p:nvPr/>
        </p:nvCxnSpPr>
        <p:spPr bwMode="auto">
          <a:xfrm flipV="1">
            <a:off x="9423566" y="4203927"/>
            <a:ext cx="129" cy="249349"/>
          </a:xfrm>
          <a:prstGeom prst="straightConnector1">
            <a:avLst/>
          </a:prstGeom>
          <a:noFill/>
          <a:ln w="38100" cap="flat" cmpd="sng" algn="ctr">
            <a:solidFill>
              <a:srgbClr val="6F178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直接箭头连接符 66"/>
          <p:cNvCxnSpPr/>
          <p:nvPr/>
        </p:nvCxnSpPr>
        <p:spPr bwMode="auto">
          <a:xfrm flipV="1">
            <a:off x="11377970" y="3739115"/>
            <a:ext cx="0" cy="705225"/>
          </a:xfrm>
          <a:prstGeom prst="straightConnector1">
            <a:avLst/>
          </a:prstGeom>
          <a:noFill/>
          <a:ln w="38100" cap="flat" cmpd="sng" algn="ctr">
            <a:solidFill>
              <a:srgbClr val="6F178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直接箭头连接符 68"/>
          <p:cNvCxnSpPr/>
          <p:nvPr/>
        </p:nvCxnSpPr>
        <p:spPr bwMode="auto">
          <a:xfrm flipH="1" flipV="1">
            <a:off x="7825782" y="3839419"/>
            <a:ext cx="831779" cy="1"/>
          </a:xfrm>
          <a:prstGeom prst="straightConnector1">
            <a:avLst/>
          </a:prstGeom>
          <a:noFill/>
          <a:ln w="38100" cap="flat" cmpd="sng" algn="ctr">
            <a:solidFill>
              <a:srgbClr val="6F178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3" name="文本框 72"/>
          <p:cNvSpPr txBox="1"/>
          <p:nvPr/>
        </p:nvSpPr>
        <p:spPr>
          <a:xfrm>
            <a:off x="7716834" y="3346020"/>
            <a:ext cx="1109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82" charset="2"/>
                <a:ea typeface="微软雅黑" panose="020B0503020204020204" pitchFamily="82" charset="2"/>
              </a:rPr>
              <a:t>规范化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algn="ctr"/>
            <a:r>
              <a:rPr lang="zh-CN" altLang="en-US" sz="1200" dirty="0">
                <a:latin typeface="微软雅黑" panose="020B0503020204020204" pitchFamily="82" charset="2"/>
                <a:ea typeface="微软雅黑" panose="020B0503020204020204" pitchFamily="82" charset="2"/>
              </a:rPr>
              <a:t>设计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9185917" y="4091727"/>
            <a:ext cx="1109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82" charset="2"/>
                <a:ea typeface="微软雅黑" panose="020B0503020204020204" pitchFamily="82" charset="2"/>
              </a:rPr>
              <a:t>判定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10468153" y="3973094"/>
            <a:ext cx="1109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82" charset="2"/>
                <a:ea typeface="微软雅黑" panose="020B0503020204020204" pitchFamily="82" charset="2"/>
              </a:rPr>
              <a:t>理论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algn="ctr"/>
            <a:r>
              <a:rPr lang="zh-CN" altLang="en-US" sz="1200" dirty="0">
                <a:latin typeface="微软雅黑" panose="020B0503020204020204" pitchFamily="82" charset="2"/>
                <a:ea typeface="微软雅黑" panose="020B0503020204020204" pitchFamily="82" charset="2"/>
              </a:rPr>
              <a:t>基础</a:t>
            </a:r>
          </a:p>
        </p:txBody>
      </p:sp>
      <p:cxnSp>
        <p:nvCxnSpPr>
          <p:cNvPr id="76" name="直接箭头连接符 75"/>
          <p:cNvCxnSpPr/>
          <p:nvPr/>
        </p:nvCxnSpPr>
        <p:spPr bwMode="auto">
          <a:xfrm flipH="1" flipV="1">
            <a:off x="10092344" y="3604977"/>
            <a:ext cx="300114" cy="1"/>
          </a:xfrm>
          <a:prstGeom prst="straightConnector1">
            <a:avLst/>
          </a:prstGeom>
          <a:noFill/>
          <a:ln w="38100" cap="flat" cmpd="sng" algn="ctr">
            <a:solidFill>
              <a:srgbClr val="6F1787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8" name="文本框 77"/>
          <p:cNvSpPr txBox="1"/>
          <p:nvPr/>
        </p:nvSpPr>
        <p:spPr>
          <a:xfrm>
            <a:off x="10029899" y="3124728"/>
            <a:ext cx="35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82" charset="2"/>
                <a:ea typeface="微软雅黑" panose="020B0503020204020204" pitchFamily="82" charset="2"/>
              </a:rPr>
              <a:t>提高</a:t>
            </a:r>
          </a:p>
        </p:txBody>
      </p:sp>
      <p:cxnSp>
        <p:nvCxnSpPr>
          <p:cNvPr id="6" name="直线箭头连接符 5"/>
          <p:cNvCxnSpPr>
            <a:endCxn id="32" idx="0"/>
          </p:cNvCxnSpPr>
          <p:nvPr/>
        </p:nvCxnSpPr>
        <p:spPr bwMode="auto">
          <a:xfrm>
            <a:off x="5495705" y="3285016"/>
            <a:ext cx="0" cy="39413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 bwMode="auto">
          <a:xfrm>
            <a:off x="5495705" y="3995078"/>
            <a:ext cx="0" cy="39413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 bwMode="auto">
          <a:xfrm>
            <a:off x="7119096" y="3275532"/>
            <a:ext cx="0" cy="39413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 bwMode="auto">
          <a:xfrm>
            <a:off x="7121775" y="3985382"/>
            <a:ext cx="0" cy="39413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6"/>
          <p:cNvSpPr/>
          <p:nvPr/>
        </p:nvSpPr>
        <p:spPr>
          <a:xfrm>
            <a:off x="1227379" y="928687"/>
            <a:ext cx="9555142" cy="5458846"/>
          </a:xfrm>
          <a:prstGeom prst="roundRect">
            <a:avLst>
              <a:gd name="adj" fmla="val 10529"/>
            </a:avLst>
          </a:prstGeom>
          <a:solidFill>
            <a:srgbClr val="6F1787">
              <a:alpha val="14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OPPOSans M" panose="00020600040101010101" pitchFamily="18" charset="-122"/>
            </a:endParaRPr>
          </a:p>
        </p:txBody>
      </p:sp>
      <p:sp>
        <p:nvSpPr>
          <p:cNvPr id="8" name="Shape6"/>
          <p:cNvSpPr/>
          <p:nvPr/>
        </p:nvSpPr>
        <p:spPr>
          <a:xfrm>
            <a:off x="1379778" y="1052512"/>
            <a:ext cx="9269171" cy="5202963"/>
          </a:xfrm>
          <a:prstGeom prst="roundRect">
            <a:avLst>
              <a:gd name="adj" fmla="val 10529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OPPOSans M" panose="00020600040101010101" pitchFamily="18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t>24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第四章 </a:t>
            </a:r>
            <a:r>
              <a:rPr kumimoji="1" lang="en-US" altLang="zh-CN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SQL</a:t>
            </a:r>
            <a:endParaRPr kumimoji="1" lang="zh-CN" altLang="en-US" sz="3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pic>
        <p:nvPicPr>
          <p:cNvPr id="6" name="图片 5" descr="图示&#10;&#10;描述已自动生成"/>
          <p:cNvPicPr>
            <a:picLocks noChangeAspect="1"/>
          </p:cNvPicPr>
          <p:nvPr/>
        </p:nvPicPr>
        <p:blipFill rotWithShape="1">
          <a:blip r:embed="rId3"/>
          <a:srcRect t="3009"/>
          <a:stretch>
            <a:fillRect/>
          </a:stretch>
        </p:blipFill>
        <p:spPr>
          <a:xfrm>
            <a:off x="1543051" y="1151885"/>
            <a:ext cx="8887882" cy="498292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6"/>
          <p:cNvSpPr/>
          <p:nvPr/>
        </p:nvSpPr>
        <p:spPr>
          <a:xfrm>
            <a:off x="5344763" y="1205868"/>
            <a:ext cx="6637068" cy="4020146"/>
          </a:xfrm>
          <a:prstGeom prst="roundRect">
            <a:avLst>
              <a:gd name="adj" fmla="val 10529"/>
            </a:avLst>
          </a:prstGeom>
          <a:solidFill>
            <a:srgbClr val="6F1787">
              <a:alpha val="14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OPPOSans M" panose="00020600040101010101" pitchFamily="18" charset="-122"/>
            </a:endParaRPr>
          </a:p>
        </p:txBody>
      </p:sp>
      <p:sp>
        <p:nvSpPr>
          <p:cNvPr id="11" name="Shape6"/>
          <p:cNvSpPr/>
          <p:nvPr/>
        </p:nvSpPr>
        <p:spPr>
          <a:xfrm>
            <a:off x="5344763" y="1295001"/>
            <a:ext cx="6637067" cy="3831702"/>
          </a:xfrm>
          <a:prstGeom prst="roundRect">
            <a:avLst>
              <a:gd name="adj" fmla="val 10529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OPPOSans M" panose="00020600040101010101" pitchFamily="18" charset="-122"/>
            </a:endParaRPr>
          </a:p>
        </p:txBody>
      </p:sp>
      <p:sp>
        <p:nvSpPr>
          <p:cNvPr id="9" name="Shape18"/>
          <p:cNvSpPr/>
          <p:nvPr/>
        </p:nvSpPr>
        <p:spPr>
          <a:xfrm>
            <a:off x="210169" y="1191132"/>
            <a:ext cx="4946031" cy="5108067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第五章 存储管理层</a:t>
            </a:r>
            <a:endParaRPr kumimoji="1" lang="zh-CN" altLang="en-US" sz="3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427905" y="1487936"/>
            <a:ext cx="4612158" cy="145947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存储管理层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根据查询执行层的操作指令，在数据存储器中完成数据的增删改查操作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数据获取方法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Access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method</a:t>
            </a:r>
          </a:p>
          <a:p>
            <a:pPr lvl="1"/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内容占位符 2"/>
          <p:cNvSpPr txBox="1"/>
          <p:nvPr/>
        </p:nvSpPr>
        <p:spPr bwMode="auto">
          <a:xfrm>
            <a:off x="427905" y="2947407"/>
            <a:ext cx="6196795" cy="345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16230" indent="-316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kumimoji="1" sz="32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1pPr>
            <a:lvl2pPr marL="68580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2pPr>
            <a:lvl3pPr marL="105537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3pPr>
            <a:lvl4pPr marL="147701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89928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32092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0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47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11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kern="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存储管理层组成</a:t>
            </a:r>
            <a:endParaRPr lang="en-US" altLang="zh-CN" sz="2400" b="1" kern="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事务管理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并发控制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日志管理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存储管理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数据组织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缓冲区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索引管理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684000" y="6547118"/>
            <a:ext cx="652693" cy="164210"/>
          </a:xfrm>
        </p:spPr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25</a:t>
            </a:fld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936" y="1481186"/>
            <a:ext cx="6106434" cy="345933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42887" y="5587627"/>
            <a:ext cx="7422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思想：数据页面的随机读写</a:t>
            </a:r>
            <a:r>
              <a:rPr kumimoji="1" lang="en-US" altLang="zh-CN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</a:t>
            </a:r>
            <a:r>
              <a:rPr kumimoji="1" lang="zh-CN" altLang="en-US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日志的连续读写</a:t>
            </a:r>
            <a:endParaRPr kumimoji="1" lang="zh-CN" altLang="en-US" sz="24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9"/>
          <p:cNvSpPr/>
          <p:nvPr/>
        </p:nvSpPr>
        <p:spPr>
          <a:xfrm rot="10800000">
            <a:off x="380999" y="3008603"/>
            <a:ext cx="2974972" cy="817825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Shape9"/>
          <p:cNvSpPr/>
          <p:nvPr/>
        </p:nvSpPr>
        <p:spPr>
          <a:xfrm rot="10800000">
            <a:off x="6333935" y="1088834"/>
            <a:ext cx="4274429" cy="817825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4" name="Shape9"/>
          <p:cNvSpPr/>
          <p:nvPr/>
        </p:nvSpPr>
        <p:spPr>
          <a:xfrm rot="10800000">
            <a:off x="8134546" y="2981918"/>
            <a:ext cx="3181153" cy="817825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2" name="Shape9"/>
          <p:cNvSpPr/>
          <p:nvPr/>
        </p:nvSpPr>
        <p:spPr>
          <a:xfrm rot="10800000">
            <a:off x="6543967" y="4916105"/>
            <a:ext cx="3298532" cy="1153840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t>26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第六章 事务处理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15" name="图示 14"/>
          <p:cNvGraphicFramePr/>
          <p:nvPr/>
        </p:nvGraphicFramePr>
        <p:xfrm>
          <a:off x="2566480" y="1181524"/>
          <a:ext cx="6742428" cy="4494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6964017" y="1174583"/>
            <a:ext cx="3644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Atomicity</a:t>
            </a:r>
            <a:r>
              <a:rPr kumimoji="1" lang="zh-CN" altLang="en-US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原子性</a:t>
            </a:r>
            <a:r>
              <a:rPr kumimoji="1" lang="en-US" altLang="zh-CN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</a:t>
            </a:r>
            <a:r>
              <a:rPr kumimoji="1" lang="zh-CN" altLang="en-US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Undo</a:t>
            </a:r>
            <a:r>
              <a:rPr kumimoji="1" lang="zh-CN" altLang="en-US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log</a:t>
            </a:r>
            <a:r>
              <a:rPr kumimoji="1" lang="zh-CN" altLang="en-US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 回滚日志</a:t>
            </a:r>
            <a:endParaRPr kumimoji="1" lang="zh-CN" altLang="en-US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4306" y="3094351"/>
            <a:ext cx="3644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Durability</a:t>
            </a:r>
            <a:r>
              <a:rPr kumimoji="1" lang="zh-CN" altLang="en-US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持久性</a:t>
            </a:r>
            <a:r>
              <a:rPr kumimoji="1" lang="en-US" altLang="zh-CN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</a:t>
            </a:r>
            <a:r>
              <a:rPr kumimoji="1" lang="zh-CN" altLang="en-US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 </a:t>
            </a:r>
            <a:endParaRPr kumimoji="1" lang="en-US" altLang="zh-CN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  <a:sym typeface="Wingdings" panose="05000000000000000000" pitchFamily="2" charset="2"/>
            </a:endParaRPr>
          </a:p>
          <a:p>
            <a:r>
              <a:rPr kumimoji="1" lang="en-US" altLang="zh-CN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Redo</a:t>
            </a:r>
            <a:r>
              <a:rPr kumimoji="1" lang="zh-CN" altLang="en-US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log</a:t>
            </a:r>
            <a:r>
              <a:rPr kumimoji="1" lang="zh-CN" altLang="en-US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 重做日志</a:t>
            </a:r>
            <a:endParaRPr kumimoji="1" lang="zh-CN" altLang="en-US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547652" y="3094352"/>
            <a:ext cx="3644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Consistency</a:t>
            </a:r>
            <a:r>
              <a:rPr kumimoji="1" lang="zh-CN" altLang="en-US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一致性</a:t>
            </a:r>
            <a:r>
              <a:rPr kumimoji="1" lang="en-US" altLang="zh-CN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</a:t>
            </a:r>
            <a:r>
              <a:rPr kumimoji="1" lang="zh-CN" altLang="en-US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 </a:t>
            </a:r>
            <a:endParaRPr kumimoji="1" lang="en-US" altLang="zh-CN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  <a:sym typeface="Wingdings" panose="05000000000000000000" pitchFamily="2" charset="2"/>
            </a:endParaRPr>
          </a:p>
          <a:p>
            <a:r>
              <a:rPr kumimoji="1" lang="zh-CN" altLang="en-US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完整性约束</a:t>
            </a:r>
            <a:r>
              <a:rPr kumimoji="1" lang="en-US" altLang="zh-CN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+AID</a:t>
            </a:r>
            <a:r>
              <a:rPr kumimoji="1" lang="zh-CN" altLang="en-US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技术</a:t>
            </a:r>
            <a:endParaRPr kumimoji="1" lang="zh-CN" altLang="en-US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8529" y="4470902"/>
            <a:ext cx="1821440" cy="1821440"/>
          </a:xfrm>
          <a:prstGeom prst="rect">
            <a:avLst/>
          </a:prstGeom>
        </p:spPr>
      </p:pic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380999" y="4708195"/>
          <a:ext cx="3903869" cy="1569660"/>
        </p:xfrm>
        <a:graphic>
          <a:graphicData uri="http://schemas.openxmlformats.org/drawingml/2006/table">
            <a:tbl>
              <a:tblPr firstRow="1" firstCol="1" bandRow="1"/>
              <a:tblGrid>
                <a:gridCol w="933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9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1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3932">
                <a:tc>
                  <a:txBody>
                    <a:bodyPr/>
                    <a:lstStyle>
                      <a:lvl1pPr marL="0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22275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843915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266190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688465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110105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532380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2954020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376295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隔离级别</a:t>
                      </a:r>
                      <a:endParaRPr lang="zh-CN" sz="1200" b="1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1787"/>
                    </a:solidFill>
                  </a:tcPr>
                </a:tc>
                <a:tc>
                  <a:txBody>
                    <a:bodyPr/>
                    <a:lstStyle>
                      <a:lvl1pPr marL="0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22275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843915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266190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688465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110105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532380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2954020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376295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脏读</a:t>
                      </a:r>
                      <a:endParaRPr lang="zh-CN" sz="1200" b="1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1787"/>
                    </a:solidFill>
                  </a:tcPr>
                </a:tc>
                <a:tc>
                  <a:txBody>
                    <a:bodyPr/>
                    <a:lstStyle>
                      <a:lvl1pPr marL="0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22275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843915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266190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688465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110105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532380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2954020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376295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不可重复读</a:t>
                      </a:r>
                      <a:endParaRPr lang="zh-CN" sz="1200" b="1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1787"/>
                    </a:solidFill>
                  </a:tcPr>
                </a:tc>
                <a:tc>
                  <a:txBody>
                    <a:bodyPr/>
                    <a:lstStyle>
                      <a:lvl1pPr marL="0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22275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843915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266190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688465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110105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532380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2954020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376295" algn="l" defTabSz="843915" rtl="0" eaLnBrk="1" latinLnBrk="0" hangingPunct="1">
                        <a:defRPr sz="166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幻读</a:t>
                      </a:r>
                      <a:endParaRPr lang="zh-CN" sz="1200" b="1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1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932">
                <a:tc>
                  <a:txBody>
                    <a:bodyPr/>
                    <a:lstStyle>
                      <a:lvl1pPr marL="0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275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3915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90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465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105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380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020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295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200" b="1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读未提交</a:t>
                      </a:r>
                      <a:endParaRPr lang="zh-CN" sz="1200" b="1" kern="10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27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391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9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46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10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38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02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29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允许</a:t>
                      </a:r>
                      <a:endParaRPr lang="zh-CN" sz="1200" b="1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27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391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9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46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10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38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02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29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允许</a:t>
                      </a:r>
                      <a:endParaRPr lang="zh-CN" sz="1200" b="1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27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391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9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46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10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38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02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29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允许</a:t>
                      </a:r>
                      <a:endParaRPr lang="zh-CN" sz="1200" b="1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932">
                <a:tc>
                  <a:txBody>
                    <a:bodyPr/>
                    <a:lstStyle>
                      <a:lvl1pPr marL="0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275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3915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90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465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105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380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020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295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200" b="1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读已提交</a:t>
                      </a:r>
                      <a:endParaRPr lang="zh-CN" sz="1200" b="1" kern="10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27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391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9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46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10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38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02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29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200" b="1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不允许</a:t>
                      </a:r>
                      <a:endParaRPr lang="zh-CN" sz="1200" b="1" kern="10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27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391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9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46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10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38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02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29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允许</a:t>
                      </a:r>
                      <a:endParaRPr lang="zh-CN" sz="1200" b="1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27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391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9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46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10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38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02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29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允许</a:t>
                      </a:r>
                      <a:endParaRPr lang="zh-CN" sz="1200" b="1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932">
                <a:tc>
                  <a:txBody>
                    <a:bodyPr/>
                    <a:lstStyle>
                      <a:lvl1pPr marL="0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275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3915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90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465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105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380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020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295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200" b="1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可重复读</a:t>
                      </a:r>
                      <a:endParaRPr lang="zh-CN" sz="1200" b="1" kern="10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27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391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9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46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10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38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02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29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200" b="1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不允许</a:t>
                      </a:r>
                      <a:endParaRPr lang="zh-CN" sz="1200" b="1" kern="10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27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391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9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46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10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38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02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29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200" b="1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不允许</a:t>
                      </a:r>
                      <a:endParaRPr lang="zh-CN" sz="1200" b="1" kern="10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27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391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9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46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10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38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02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29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允许</a:t>
                      </a:r>
                      <a:endParaRPr lang="zh-CN" sz="1200" b="1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932">
                <a:tc>
                  <a:txBody>
                    <a:bodyPr/>
                    <a:lstStyle>
                      <a:lvl1pPr marL="0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275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3915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90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465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105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380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020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295" algn="l" defTabSz="843915" rtl="0" eaLnBrk="1" latinLnBrk="0" hangingPunct="1">
                        <a:defRPr sz="1660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200" b="1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可串行化</a:t>
                      </a:r>
                      <a:endParaRPr lang="zh-CN" sz="1200" b="1" kern="10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27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391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9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46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10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38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02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29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200" b="1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不允许</a:t>
                      </a:r>
                      <a:endParaRPr lang="zh-CN" sz="1200" b="1" kern="10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27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391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9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46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10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38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02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29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200" b="1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不允许</a:t>
                      </a:r>
                      <a:endParaRPr lang="zh-CN" sz="1200" b="1" kern="10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27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391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9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46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10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38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020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295" algn="l" defTabSz="843915" rtl="0" eaLnBrk="1" latinLnBrk="0" hangingPunct="1">
                        <a:defRPr sz="166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200" b="1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不允许</a:t>
                      </a:r>
                      <a:endParaRPr lang="zh-CN" sz="1200" b="1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F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6725478" y="5056494"/>
            <a:ext cx="3644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Isolation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 隔离性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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 </a:t>
            </a:r>
            <a:endParaRPr kumimoji="1" lang="en-US" altLang="zh-CN" dirty="0">
              <a:latin typeface="微软雅黑" panose="020B0503020204020204" pitchFamily="82" charset="2"/>
              <a:ea typeface="微软雅黑" panose="020B0503020204020204" pitchFamily="82" charset="2"/>
              <a:sym typeface="Wingdings" panose="05000000000000000000" pitchFamily="2" charset="2"/>
            </a:endParaRPr>
          </a:p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隔离级别、并发控制</a:t>
            </a:r>
            <a:endParaRPr kumimoji="1" lang="en-US" altLang="zh-CN" dirty="0">
              <a:latin typeface="微软雅黑" panose="020B0503020204020204" pitchFamily="82" charset="2"/>
              <a:ea typeface="微软雅黑" panose="020B0503020204020204" pitchFamily="82" charset="2"/>
              <a:sym typeface="Wingdings" panose="05000000000000000000" pitchFamily="2" charset="2"/>
            </a:endParaRPr>
          </a:p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（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2PL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、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OCC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、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TO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、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MVCC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）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65" y="1044934"/>
            <a:ext cx="4245379" cy="181516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9"/>
          <p:cNvSpPr/>
          <p:nvPr/>
        </p:nvSpPr>
        <p:spPr>
          <a:xfrm rot="5400000">
            <a:off x="4544734" y="-183214"/>
            <a:ext cx="3071906" cy="10121522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9" name="Shape18"/>
          <p:cNvSpPr/>
          <p:nvPr/>
        </p:nvSpPr>
        <p:spPr>
          <a:xfrm>
            <a:off x="1041400" y="1227028"/>
            <a:ext cx="10100048" cy="1976175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t>27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050551" y="109584"/>
            <a:ext cx="10090897" cy="678470"/>
          </a:xfrm>
        </p:spPr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第七章 故障恢复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0" name="内容占位符 3"/>
          <p:cNvSpPr>
            <a:spLocks noGrp="1"/>
          </p:cNvSpPr>
          <p:nvPr>
            <p:ph idx="1"/>
          </p:nvPr>
        </p:nvSpPr>
        <p:spPr>
          <a:xfrm>
            <a:off x="1417413" y="1308832"/>
            <a:ext cx="11684524" cy="20868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   数据库故障后如何恢复？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事务故障：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数据库事务因为资源冲突或者死锁等原因导致执行失败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。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系统崩溃：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数据库自身或操作系统的故障导致数据库进程意外退出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。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磁盘故障：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数据因为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磁盘（其他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非易失性存储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）损坏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导致无法被读取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。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自然灾害：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自然灾害对数据库系统所在的环境造成了彻底性破坏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。</a:t>
            </a:r>
            <a:endParaRPr kumimoji="1" lang="zh-CN" altLang="en-US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31071" y="4927115"/>
            <a:ext cx="1348156" cy="292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自然灾害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885083" y="5691167"/>
            <a:ext cx="1240133" cy="30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持久性</a:t>
            </a:r>
          </a:p>
        </p:txBody>
      </p:sp>
      <p:sp>
        <p:nvSpPr>
          <p:cNvPr id="21" name="下箭头 20"/>
          <p:cNvSpPr/>
          <p:nvPr/>
        </p:nvSpPr>
        <p:spPr>
          <a:xfrm>
            <a:off x="8345453" y="5317007"/>
            <a:ext cx="319393" cy="336698"/>
          </a:xfrm>
          <a:prstGeom prst="downArrow">
            <a:avLst/>
          </a:prstGeom>
          <a:solidFill>
            <a:srgbClr val="6F1787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12" name="组 54"/>
          <p:cNvGrpSpPr/>
          <p:nvPr/>
        </p:nvGrpSpPr>
        <p:grpSpPr>
          <a:xfrm>
            <a:off x="2381815" y="3620516"/>
            <a:ext cx="1415192" cy="1235129"/>
            <a:chOff x="983717" y="2846589"/>
            <a:chExt cx="1879481" cy="1640340"/>
          </a:xfrm>
        </p:grpSpPr>
        <p:sp>
          <p:nvSpPr>
            <p:cNvPr id="16" name="椭圆 15"/>
            <p:cNvSpPr/>
            <p:nvPr/>
          </p:nvSpPr>
          <p:spPr>
            <a:xfrm>
              <a:off x="1352022" y="2846589"/>
              <a:ext cx="1407875" cy="1306073"/>
            </a:xfrm>
            <a:prstGeom prst="ellipse">
              <a:avLst/>
            </a:prstGeom>
            <a:solidFill>
              <a:srgbClr val="FF0000"/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7" name="十字形 16"/>
            <p:cNvSpPr/>
            <p:nvPr/>
          </p:nvSpPr>
          <p:spPr>
            <a:xfrm rot="2746138">
              <a:off x="1609036" y="3010739"/>
              <a:ext cx="926377" cy="992708"/>
            </a:xfrm>
            <a:prstGeom prst="plus">
              <a:avLst>
                <a:gd name="adj" fmla="val 4210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3717" y="4157871"/>
              <a:ext cx="1879481" cy="329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执行失败了</a:t>
              </a:r>
              <a:r>
                <a:rPr kumimoji="1" lang="en-US" altLang="zh-CN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!</a:t>
              </a:r>
              <a:endParaRPr kumimoji="1" lang="zh-CN" altLang="en-US" sz="16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605833" y="4927115"/>
            <a:ext cx="1348156" cy="292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事务故障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616752" y="5690898"/>
            <a:ext cx="1326319" cy="30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原子性</a:t>
            </a:r>
          </a:p>
        </p:txBody>
      </p:sp>
      <p:sp>
        <p:nvSpPr>
          <p:cNvPr id="15" name="下箭头 14"/>
          <p:cNvSpPr/>
          <p:nvPr/>
        </p:nvSpPr>
        <p:spPr>
          <a:xfrm>
            <a:off x="3120215" y="5317007"/>
            <a:ext cx="319393" cy="336698"/>
          </a:xfrm>
          <a:prstGeom prst="downArrow">
            <a:avLst/>
          </a:prstGeom>
          <a:solidFill>
            <a:srgbClr val="6F1787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6478237" y="3645078"/>
            <a:ext cx="923077" cy="1142515"/>
            <a:chOff x="1391861" y="951808"/>
            <a:chExt cx="3470564" cy="4295600"/>
          </a:xfrm>
        </p:grpSpPr>
        <p:sp>
          <p:nvSpPr>
            <p:cNvPr id="27" name="圆角矩形 26"/>
            <p:cNvSpPr/>
            <p:nvPr/>
          </p:nvSpPr>
          <p:spPr>
            <a:xfrm>
              <a:off x="1391861" y="951808"/>
              <a:ext cx="3470564" cy="4295600"/>
            </a:xfrm>
            <a:prstGeom prst="roundRect">
              <a:avLst>
                <a:gd name="adj" fmla="val 10979"/>
              </a:avLst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924393" y="1103905"/>
              <a:ext cx="2405500" cy="24055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2634093" y="1817013"/>
              <a:ext cx="986100" cy="9455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1735282" y="4171951"/>
              <a:ext cx="1267691" cy="607867"/>
            </a:xfrm>
            <a:prstGeom prst="roundRect">
              <a:avLst>
                <a:gd name="adj" fmla="val 3958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3231573" y="4161560"/>
              <a:ext cx="1298601" cy="607867"/>
            </a:xfrm>
            <a:prstGeom prst="roundRect">
              <a:avLst>
                <a:gd name="adj" fmla="val 3958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2" name="爆炸形 2 31"/>
            <p:cNvSpPr/>
            <p:nvPr/>
          </p:nvSpPr>
          <p:spPr>
            <a:xfrm>
              <a:off x="1624877" y="2470439"/>
              <a:ext cx="1485900" cy="1493694"/>
            </a:xfrm>
            <a:prstGeom prst="irregularSeal2">
              <a:avLst/>
            </a:prstGeom>
            <a:solidFill>
              <a:schemeClr val="bg1"/>
            </a:solidFill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6265697" y="4927117"/>
            <a:ext cx="1348156" cy="292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磁盘故障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276616" y="5691169"/>
            <a:ext cx="1326319" cy="30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持久性</a:t>
            </a:r>
          </a:p>
        </p:txBody>
      </p:sp>
      <p:sp>
        <p:nvSpPr>
          <p:cNvPr id="26" name="下箭头 25"/>
          <p:cNvSpPr/>
          <p:nvPr/>
        </p:nvSpPr>
        <p:spPr>
          <a:xfrm>
            <a:off x="6780079" y="5317008"/>
            <a:ext cx="319393" cy="336698"/>
          </a:xfrm>
          <a:prstGeom prst="downArrow">
            <a:avLst/>
          </a:prstGeom>
          <a:solidFill>
            <a:srgbClr val="6F1787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34" name="组 49"/>
          <p:cNvGrpSpPr/>
          <p:nvPr/>
        </p:nvGrpSpPr>
        <p:grpSpPr>
          <a:xfrm>
            <a:off x="4495306" y="3663786"/>
            <a:ext cx="1309824" cy="1090213"/>
            <a:chOff x="7221682" y="1963882"/>
            <a:chExt cx="3470564" cy="2888673"/>
          </a:xfrm>
        </p:grpSpPr>
        <p:sp>
          <p:nvSpPr>
            <p:cNvPr id="38" name="圆角矩形 37"/>
            <p:cNvSpPr/>
            <p:nvPr/>
          </p:nvSpPr>
          <p:spPr>
            <a:xfrm>
              <a:off x="7221682" y="1963882"/>
              <a:ext cx="3470564" cy="2327564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grpSp>
          <p:nvGrpSpPr>
            <p:cNvPr id="39" name="组 30"/>
            <p:cNvGrpSpPr/>
            <p:nvPr/>
          </p:nvGrpSpPr>
          <p:grpSpPr>
            <a:xfrm>
              <a:off x="8115305" y="2545772"/>
              <a:ext cx="249383" cy="252000"/>
              <a:chOff x="6047512" y="1745672"/>
              <a:chExt cx="249383" cy="252000"/>
            </a:xfrm>
          </p:grpSpPr>
          <p:cxnSp>
            <p:nvCxnSpPr>
              <p:cNvPr id="56" name="直线连接符 55"/>
              <p:cNvCxnSpPr/>
              <p:nvPr/>
            </p:nvCxnSpPr>
            <p:spPr>
              <a:xfrm>
                <a:off x="6047512" y="1745672"/>
                <a:ext cx="249382" cy="252000"/>
              </a:xfrm>
              <a:prstGeom prst="line">
                <a:avLst/>
              </a:prstGeom>
              <a:ln w="79375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/>
              <p:cNvCxnSpPr/>
              <p:nvPr/>
            </p:nvCxnSpPr>
            <p:spPr>
              <a:xfrm flipH="1">
                <a:off x="6047513" y="1745672"/>
                <a:ext cx="249382" cy="252000"/>
              </a:xfrm>
              <a:prstGeom prst="line">
                <a:avLst/>
              </a:prstGeom>
              <a:ln w="79375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 33"/>
            <p:cNvGrpSpPr/>
            <p:nvPr/>
          </p:nvGrpSpPr>
          <p:grpSpPr>
            <a:xfrm>
              <a:off x="9462657" y="2535381"/>
              <a:ext cx="249383" cy="252000"/>
              <a:chOff x="6047512" y="1745672"/>
              <a:chExt cx="249383" cy="252000"/>
            </a:xfrm>
          </p:grpSpPr>
          <p:cxnSp>
            <p:nvCxnSpPr>
              <p:cNvPr id="54" name="直线连接符 53"/>
              <p:cNvCxnSpPr/>
              <p:nvPr/>
            </p:nvCxnSpPr>
            <p:spPr>
              <a:xfrm>
                <a:off x="6047512" y="1745672"/>
                <a:ext cx="249382" cy="252000"/>
              </a:xfrm>
              <a:prstGeom prst="line">
                <a:avLst/>
              </a:prstGeom>
              <a:ln w="79375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54"/>
              <p:cNvCxnSpPr/>
              <p:nvPr/>
            </p:nvCxnSpPr>
            <p:spPr>
              <a:xfrm flipH="1">
                <a:off x="6047513" y="1745672"/>
                <a:ext cx="249382" cy="252000"/>
              </a:xfrm>
              <a:prstGeom prst="line">
                <a:avLst/>
              </a:prstGeom>
              <a:ln w="79375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 36"/>
            <p:cNvGrpSpPr/>
            <p:nvPr/>
          </p:nvGrpSpPr>
          <p:grpSpPr>
            <a:xfrm>
              <a:off x="8385469" y="3403697"/>
              <a:ext cx="361849" cy="156497"/>
              <a:chOff x="6338458" y="2645161"/>
              <a:chExt cx="361849" cy="156497"/>
            </a:xfrm>
          </p:grpSpPr>
          <p:cxnSp>
            <p:nvCxnSpPr>
              <p:cNvPr id="52" name="直线连接符 51"/>
              <p:cNvCxnSpPr/>
              <p:nvPr/>
            </p:nvCxnSpPr>
            <p:spPr>
              <a:xfrm flipV="1">
                <a:off x="6338458" y="2646112"/>
                <a:ext cx="180000" cy="155546"/>
              </a:xfrm>
              <a:prstGeom prst="line">
                <a:avLst/>
              </a:prstGeom>
              <a:ln w="793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符 52"/>
              <p:cNvCxnSpPr/>
              <p:nvPr/>
            </p:nvCxnSpPr>
            <p:spPr>
              <a:xfrm>
                <a:off x="6520307" y="2645161"/>
                <a:ext cx="180000" cy="156497"/>
              </a:xfrm>
              <a:prstGeom prst="line">
                <a:avLst/>
              </a:prstGeom>
              <a:ln w="793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组 39"/>
            <p:cNvGrpSpPr/>
            <p:nvPr/>
          </p:nvGrpSpPr>
          <p:grpSpPr>
            <a:xfrm>
              <a:off x="8766471" y="3421014"/>
              <a:ext cx="361849" cy="156497"/>
              <a:chOff x="6677896" y="2662478"/>
              <a:chExt cx="361849" cy="156497"/>
            </a:xfrm>
          </p:grpSpPr>
          <p:cxnSp>
            <p:nvCxnSpPr>
              <p:cNvPr id="50" name="直线连接符 49"/>
              <p:cNvCxnSpPr/>
              <p:nvPr/>
            </p:nvCxnSpPr>
            <p:spPr>
              <a:xfrm flipV="1">
                <a:off x="6677896" y="2663429"/>
                <a:ext cx="180000" cy="155546"/>
              </a:xfrm>
              <a:prstGeom prst="line">
                <a:avLst/>
              </a:prstGeom>
              <a:ln w="793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符 50"/>
              <p:cNvCxnSpPr/>
              <p:nvPr/>
            </p:nvCxnSpPr>
            <p:spPr>
              <a:xfrm>
                <a:off x="6859745" y="2662478"/>
                <a:ext cx="180000" cy="156497"/>
              </a:xfrm>
              <a:prstGeom prst="line">
                <a:avLst/>
              </a:prstGeom>
              <a:ln w="793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组 42"/>
            <p:cNvGrpSpPr/>
            <p:nvPr/>
          </p:nvGrpSpPr>
          <p:grpSpPr>
            <a:xfrm>
              <a:off x="9147473" y="3427940"/>
              <a:ext cx="361849" cy="156497"/>
              <a:chOff x="7048507" y="2679795"/>
              <a:chExt cx="361849" cy="156497"/>
            </a:xfrm>
          </p:grpSpPr>
          <p:cxnSp>
            <p:nvCxnSpPr>
              <p:cNvPr id="48" name="直线连接符 47"/>
              <p:cNvCxnSpPr/>
              <p:nvPr/>
            </p:nvCxnSpPr>
            <p:spPr>
              <a:xfrm flipV="1">
                <a:off x="7048507" y="2680746"/>
                <a:ext cx="180000" cy="155546"/>
              </a:xfrm>
              <a:prstGeom prst="line">
                <a:avLst/>
              </a:prstGeom>
              <a:ln w="793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48"/>
              <p:cNvCxnSpPr/>
              <p:nvPr/>
            </p:nvCxnSpPr>
            <p:spPr>
              <a:xfrm>
                <a:off x="7230356" y="2679795"/>
                <a:ext cx="180000" cy="156497"/>
              </a:xfrm>
              <a:prstGeom prst="line">
                <a:avLst/>
              </a:prstGeom>
              <a:ln w="793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直线连接符 43"/>
            <p:cNvCxnSpPr/>
            <p:nvPr/>
          </p:nvCxnSpPr>
          <p:spPr>
            <a:xfrm flipV="1">
              <a:off x="7221682" y="3962362"/>
              <a:ext cx="3439392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/>
            <p:cNvSpPr/>
            <p:nvPr/>
          </p:nvSpPr>
          <p:spPr>
            <a:xfrm>
              <a:off x="8884229" y="4083630"/>
              <a:ext cx="72737" cy="727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8229605" y="4572000"/>
              <a:ext cx="1347352" cy="28055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8788981" y="4305319"/>
              <a:ext cx="270164" cy="25629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4476140" y="4927117"/>
            <a:ext cx="1348156" cy="292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系统崩溃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188335" y="5691169"/>
            <a:ext cx="192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原子性、持久性</a:t>
            </a:r>
          </a:p>
        </p:txBody>
      </p:sp>
      <p:sp>
        <p:nvSpPr>
          <p:cNvPr id="37" name="下箭头 36"/>
          <p:cNvSpPr/>
          <p:nvPr/>
        </p:nvSpPr>
        <p:spPr>
          <a:xfrm>
            <a:off x="4990522" y="5317561"/>
            <a:ext cx="319393" cy="336698"/>
          </a:xfrm>
          <a:prstGeom prst="downArrow">
            <a:avLst/>
          </a:prstGeom>
          <a:solidFill>
            <a:srgbClr val="6F1787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248" y="3601354"/>
            <a:ext cx="1261803" cy="126180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6"/>
          <p:cNvSpPr/>
          <p:nvPr/>
        </p:nvSpPr>
        <p:spPr>
          <a:xfrm>
            <a:off x="296102" y="1072388"/>
            <a:ext cx="11599795" cy="5247496"/>
          </a:xfrm>
          <a:prstGeom prst="roundRect">
            <a:avLst>
              <a:gd name="adj" fmla="val 10529"/>
            </a:avLst>
          </a:prstGeom>
          <a:solidFill>
            <a:srgbClr val="6F1787">
              <a:alpha val="14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Shape6"/>
          <p:cNvSpPr/>
          <p:nvPr/>
        </p:nvSpPr>
        <p:spPr>
          <a:xfrm>
            <a:off x="296103" y="1161520"/>
            <a:ext cx="11599793" cy="5055129"/>
          </a:xfrm>
          <a:prstGeom prst="roundRect">
            <a:avLst>
              <a:gd name="adj" fmla="val 10529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51" y="1211069"/>
            <a:ext cx="9891432" cy="500558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t>28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第八章 并发控制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t>29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第九章 索引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32" y="666167"/>
            <a:ext cx="9585810" cy="59276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18"/>
          <p:cNvSpPr/>
          <p:nvPr/>
        </p:nvSpPr>
        <p:spPr>
          <a:xfrm>
            <a:off x="1302332" y="3639567"/>
            <a:ext cx="9421616" cy="2421270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0" name="Shape18"/>
          <p:cNvSpPr/>
          <p:nvPr/>
        </p:nvSpPr>
        <p:spPr>
          <a:xfrm>
            <a:off x="6363784" y="1543602"/>
            <a:ext cx="4360164" cy="182947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19" name="Shape18"/>
          <p:cNvSpPr/>
          <p:nvPr/>
        </p:nvSpPr>
        <p:spPr>
          <a:xfrm>
            <a:off x="1302332" y="1543602"/>
            <a:ext cx="4360164" cy="182947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050551" y="186844"/>
            <a:ext cx="10090897" cy="678470"/>
          </a:xfrm>
        </p:spPr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数据库的核心用途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683847" y="1836007"/>
            <a:ext cx="3645274" cy="1466532"/>
          </a:xfrm>
        </p:spPr>
        <p:txBody>
          <a:bodyPr/>
          <a:lstStyle/>
          <a:p>
            <a:pPr>
              <a:buClr>
                <a:srgbClr val="6F1787"/>
              </a:buClr>
              <a:buFont typeface="Wingdings" panose="05000000000000000000" pitchFamily="2" charset="2"/>
              <a:buChar char="Ø"/>
            </a:pPr>
            <a:r>
              <a:rPr kumimoji="1" lang="zh-CN" altLang="en-US" sz="22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数据库是数据基础设施</a:t>
            </a:r>
            <a:endParaRPr kumimoji="1" lang="en-US" altLang="zh-CN" sz="2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Clr>
                <a:srgbClr val="6F1787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数据库是核心基础软件</a:t>
            </a:r>
            <a:endParaRPr lang="en-US" altLang="zh-CN" sz="2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Clr>
                <a:srgbClr val="6F1787"/>
              </a:buClr>
              <a:buFont typeface="Wingdings" panose="05000000000000000000" pitchFamily="2" charset="2"/>
              <a:buChar char="Ø"/>
            </a:pPr>
            <a:r>
              <a:rPr kumimoji="1" lang="zh-CN" altLang="en-US" sz="22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数据库已赋能千行百业</a:t>
            </a: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3"/>
          </p:nvPr>
        </p:nvSpPr>
        <p:spPr>
          <a:xfrm>
            <a:off x="4090567" y="6539188"/>
            <a:ext cx="3852862" cy="309563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t>3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683847" y="3827038"/>
            <a:ext cx="8677685" cy="1990545"/>
            <a:chOff x="1247292" y="3993122"/>
            <a:chExt cx="7172088" cy="1645181"/>
          </a:xfrm>
        </p:grpSpPr>
        <p:pic>
          <p:nvPicPr>
            <p:cNvPr id="8" name="图片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8807" y="3995928"/>
              <a:ext cx="1040573" cy="1639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组合 10"/>
            <p:cNvGrpSpPr/>
            <p:nvPr/>
          </p:nvGrpSpPr>
          <p:grpSpPr>
            <a:xfrm>
              <a:off x="1247292" y="3993122"/>
              <a:ext cx="5980905" cy="1645181"/>
              <a:chOff x="1247292" y="3993122"/>
              <a:chExt cx="5980905" cy="1645181"/>
            </a:xfrm>
          </p:grpSpPr>
          <p:pic>
            <p:nvPicPr>
              <p:cNvPr id="6" name="图片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3882" y="3993122"/>
                <a:ext cx="1639311" cy="1642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图片 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3803" y="3995928"/>
                <a:ext cx="2264394" cy="1642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6"/>
              <a:srcRect l="6745" t="9525" r="6978" b="10689"/>
              <a:stretch>
                <a:fillRect/>
              </a:stretch>
            </p:blipFill>
            <p:spPr>
              <a:xfrm>
                <a:off x="1247292" y="3993122"/>
                <a:ext cx="1775981" cy="1642375"/>
              </a:xfrm>
              <a:prstGeom prst="rect">
                <a:avLst/>
              </a:prstGeom>
            </p:spPr>
          </p:pic>
        </p:grpSp>
      </p:grpSp>
      <p:grpSp>
        <p:nvGrpSpPr>
          <p:cNvPr id="16" name="组合 15"/>
          <p:cNvGrpSpPr/>
          <p:nvPr/>
        </p:nvGrpSpPr>
        <p:grpSpPr>
          <a:xfrm>
            <a:off x="6642227" y="1836007"/>
            <a:ext cx="3803277" cy="1339940"/>
            <a:chOff x="6016998" y="1205566"/>
            <a:chExt cx="4888065" cy="172212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97642" y="1262917"/>
              <a:ext cx="1607421" cy="160742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16998" y="1205566"/>
              <a:ext cx="1722124" cy="1722124"/>
            </a:xfrm>
            <a:prstGeom prst="rect">
              <a:avLst/>
            </a:prstGeom>
            <a:solidFill>
              <a:srgbClr val="6F1787"/>
            </a:solidFill>
          </p:spPr>
        </p:pic>
        <p:cxnSp>
          <p:nvCxnSpPr>
            <p:cNvPr id="13" name="直线箭头连接符 12"/>
            <p:cNvCxnSpPr/>
            <p:nvPr/>
          </p:nvCxnSpPr>
          <p:spPr bwMode="auto">
            <a:xfrm>
              <a:off x="7699201" y="1903737"/>
              <a:ext cx="1558520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箭头连接符 13"/>
            <p:cNvCxnSpPr/>
            <p:nvPr/>
          </p:nvCxnSpPr>
          <p:spPr bwMode="auto">
            <a:xfrm flipH="1">
              <a:off x="7656900" y="2501306"/>
              <a:ext cx="1600822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7779042" y="1405228"/>
              <a:ext cx="1478679" cy="4746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插入数据</a:t>
              </a:r>
              <a:endParaRPr lang="zh-CN" altLang="en-US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779042" y="2085838"/>
              <a:ext cx="1478679" cy="4746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查询结果</a:t>
              </a:r>
              <a:endParaRPr lang="zh-CN" altLang="en-US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18"/>
          <p:cNvSpPr/>
          <p:nvPr/>
        </p:nvSpPr>
        <p:spPr>
          <a:xfrm>
            <a:off x="427021" y="1224886"/>
            <a:ext cx="4946031" cy="4863188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第十章 查询处理层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786112" y="1774067"/>
            <a:ext cx="5580234" cy="145947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查询处理层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对数据库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SQL</a:t>
            </a:r>
            <a:r>
              <a:rPr lang="zh-CN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语句进行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查询解析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查询处理和</a:t>
            </a:r>
            <a:r>
              <a:rPr lang="zh-CN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查询优化  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  <a:cs typeface="Arial" panose="020B0604020202020204" pitchFamily="34" charset="0"/>
            </a:endParaRPr>
          </a:p>
          <a:p>
            <a:pPr lvl="1"/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内容占位符 2"/>
          <p:cNvSpPr txBox="1"/>
          <p:nvPr/>
        </p:nvSpPr>
        <p:spPr bwMode="auto">
          <a:xfrm>
            <a:off x="818153" y="3204844"/>
            <a:ext cx="6372566" cy="345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16230" indent="-316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kumimoji="1" sz="32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1pPr>
            <a:lvl2pPr marL="68580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2pPr>
            <a:lvl3pPr marL="105537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3pPr>
            <a:lvl4pPr marL="147701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89928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32092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0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47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11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kern="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查询处理层组成</a:t>
            </a:r>
            <a:endParaRPr lang="en-US" altLang="zh-CN" sz="2400" b="1" kern="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查询解析</a:t>
            </a:r>
            <a:endParaRPr lang="en-US" altLang="zh-CN" sz="1800" kern="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1800" kern="0" dirty="0">
                <a:latin typeface="微软雅黑" panose="020B0503020204020204" pitchFamily="82" charset="2"/>
                <a:ea typeface="微软雅黑" panose="020B0503020204020204" pitchFamily="82" charset="2"/>
              </a:rPr>
              <a:t>查询重写</a:t>
            </a:r>
            <a:endParaRPr lang="en-US" altLang="zh-CN" sz="1800" kern="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1800" kern="0" dirty="0">
                <a:latin typeface="微软雅黑" panose="020B0503020204020204" pitchFamily="82" charset="2"/>
                <a:ea typeface="微软雅黑" panose="020B0503020204020204" pitchFamily="82" charset="2"/>
              </a:rPr>
              <a:t>视图转换</a:t>
            </a:r>
            <a:endParaRPr lang="en-US" altLang="zh-CN" sz="1800" kern="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1800" kern="0" dirty="0">
                <a:latin typeface="微软雅黑" panose="020B0503020204020204" pitchFamily="82" charset="2"/>
                <a:ea typeface="微软雅黑" panose="020B0503020204020204" pitchFamily="82" charset="2"/>
              </a:rPr>
              <a:t>逻辑优化</a:t>
            </a:r>
            <a:endParaRPr lang="en-US" altLang="zh-CN" sz="1800" kern="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1800" kern="0" dirty="0">
                <a:latin typeface="微软雅黑" panose="020B0503020204020204" pitchFamily="82" charset="2"/>
                <a:ea typeface="微软雅黑" panose="020B0503020204020204" pitchFamily="82" charset="2"/>
              </a:rPr>
              <a:t>物理优化</a:t>
            </a:r>
            <a:endParaRPr lang="en-US" altLang="zh-CN" sz="1800" kern="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1800" kern="0" dirty="0">
                <a:latin typeface="微软雅黑" panose="020B0503020204020204" pitchFamily="82" charset="2"/>
                <a:ea typeface="微软雅黑" panose="020B0503020204020204" pitchFamily="82" charset="2"/>
              </a:rPr>
              <a:t>代价估计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30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5597613" y="1044457"/>
            <a:ext cx="6198688" cy="5458846"/>
            <a:chOff x="5722965" y="1010704"/>
            <a:chExt cx="6198688" cy="5458846"/>
          </a:xfrm>
        </p:grpSpPr>
        <p:sp>
          <p:nvSpPr>
            <p:cNvPr id="84" name="Shape6"/>
            <p:cNvSpPr/>
            <p:nvPr/>
          </p:nvSpPr>
          <p:spPr>
            <a:xfrm>
              <a:off x="5722965" y="1010704"/>
              <a:ext cx="6198688" cy="5458846"/>
            </a:xfrm>
            <a:prstGeom prst="roundRect">
              <a:avLst>
                <a:gd name="adj" fmla="val 10529"/>
              </a:avLst>
            </a:prstGeom>
            <a:solidFill>
              <a:srgbClr val="6F1787">
                <a:alpha val="14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srgbClr val="6F1787"/>
                </a:solidFill>
                <a:latin typeface="微软雅黑" panose="020B0503020204020204" pitchFamily="82" charset="2"/>
                <a:ea typeface="OPPOSans M" panose="00020600040101010101" pitchFamily="18" charset="-122"/>
              </a:endParaRPr>
            </a:p>
          </p:txBody>
        </p:sp>
        <p:sp>
          <p:nvSpPr>
            <p:cNvPr id="85" name="矩形 84"/>
            <p:cNvSpPr/>
            <p:nvPr/>
          </p:nvSpPr>
          <p:spPr bwMode="auto">
            <a:xfrm>
              <a:off x="6048375" y="1461057"/>
              <a:ext cx="5400261" cy="3028121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86" name="矩形: 圆角 85"/>
            <p:cNvSpPr/>
            <p:nvPr/>
          </p:nvSpPr>
          <p:spPr bwMode="auto">
            <a:xfrm>
              <a:off x="7554248" y="1649900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查询解析</a:t>
              </a:r>
            </a:p>
          </p:txBody>
        </p:sp>
        <p:sp>
          <p:nvSpPr>
            <p:cNvPr id="87" name="矩形: 圆角 86"/>
            <p:cNvSpPr/>
            <p:nvPr/>
          </p:nvSpPr>
          <p:spPr bwMode="auto">
            <a:xfrm>
              <a:off x="8501286" y="1649251"/>
              <a:ext cx="1853311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逻辑优化（查询重写）</a:t>
              </a:r>
            </a:p>
          </p:txBody>
        </p:sp>
        <p:sp>
          <p:nvSpPr>
            <p:cNvPr id="88" name="矩形: 圆角 87"/>
            <p:cNvSpPr/>
            <p:nvPr/>
          </p:nvSpPr>
          <p:spPr bwMode="auto">
            <a:xfrm>
              <a:off x="7554248" y="1955998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物理优化</a:t>
              </a:r>
            </a:p>
          </p:txBody>
        </p:sp>
        <p:sp>
          <p:nvSpPr>
            <p:cNvPr id="89" name="矩形: 圆角 88"/>
            <p:cNvSpPr/>
            <p:nvPr/>
          </p:nvSpPr>
          <p:spPr bwMode="auto">
            <a:xfrm>
              <a:off x="8501286" y="1946678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代价估计</a:t>
              </a:r>
            </a:p>
          </p:txBody>
        </p:sp>
        <p:sp>
          <p:nvSpPr>
            <p:cNvPr id="90" name="矩形: 圆角 89"/>
            <p:cNvSpPr/>
            <p:nvPr/>
          </p:nvSpPr>
          <p:spPr bwMode="auto">
            <a:xfrm>
              <a:off x="9490997" y="1955349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统计信息</a:t>
              </a:r>
            </a:p>
          </p:txBody>
        </p:sp>
        <p:sp>
          <p:nvSpPr>
            <p:cNvPr id="91" name="矩形: 圆角 90"/>
            <p:cNvSpPr/>
            <p:nvPr/>
          </p:nvSpPr>
          <p:spPr bwMode="auto">
            <a:xfrm>
              <a:off x="7554248" y="2513328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火山模型</a:t>
              </a:r>
            </a:p>
          </p:txBody>
        </p:sp>
        <p:sp>
          <p:nvSpPr>
            <p:cNvPr id="92" name="矩形: 圆角 91"/>
            <p:cNvSpPr/>
            <p:nvPr/>
          </p:nvSpPr>
          <p:spPr bwMode="auto">
            <a:xfrm>
              <a:off x="7554248" y="2819426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编译执行</a:t>
              </a:r>
            </a:p>
          </p:txBody>
        </p:sp>
        <p:sp>
          <p:nvSpPr>
            <p:cNvPr id="93" name="矩形: 圆角 92"/>
            <p:cNvSpPr/>
            <p:nvPr/>
          </p:nvSpPr>
          <p:spPr bwMode="auto">
            <a:xfrm>
              <a:off x="8502455" y="2513328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物化模型</a:t>
              </a:r>
              <a:endParaRPr kumimoji="1" lang="zh-CN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94" name="矩形: 圆角 93"/>
            <p:cNvSpPr/>
            <p:nvPr/>
          </p:nvSpPr>
          <p:spPr bwMode="auto">
            <a:xfrm>
              <a:off x="8502455" y="2819426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并行执行</a:t>
              </a:r>
            </a:p>
          </p:txBody>
        </p:sp>
        <p:sp>
          <p:nvSpPr>
            <p:cNvPr id="95" name="矩形: 圆角 94"/>
            <p:cNvSpPr/>
            <p:nvPr/>
          </p:nvSpPr>
          <p:spPr bwMode="auto">
            <a:xfrm>
              <a:off x="9490997" y="2513328"/>
              <a:ext cx="1045558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向量化执行模型</a:t>
              </a:r>
            </a:p>
          </p:txBody>
        </p:sp>
        <p:sp>
          <p:nvSpPr>
            <p:cNvPr id="96" name="矩形: 圆角 95"/>
            <p:cNvSpPr/>
            <p:nvPr/>
          </p:nvSpPr>
          <p:spPr bwMode="auto">
            <a:xfrm>
              <a:off x="9490997" y="2819426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物理算子</a:t>
              </a:r>
            </a:p>
          </p:txBody>
        </p:sp>
        <p:sp>
          <p:nvSpPr>
            <p:cNvPr id="97" name="矩形: 圆角 96"/>
            <p:cNvSpPr/>
            <p:nvPr/>
          </p:nvSpPr>
          <p:spPr bwMode="auto">
            <a:xfrm>
              <a:off x="7560829" y="3568577"/>
              <a:ext cx="95861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日志管理</a:t>
              </a:r>
            </a:p>
          </p:txBody>
        </p:sp>
        <p:sp>
          <p:nvSpPr>
            <p:cNvPr id="98" name="矩形: 圆角 97"/>
            <p:cNvSpPr/>
            <p:nvPr/>
          </p:nvSpPr>
          <p:spPr bwMode="auto">
            <a:xfrm>
              <a:off x="8641008" y="3568577"/>
              <a:ext cx="95861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故障恢复</a:t>
              </a:r>
            </a:p>
          </p:txBody>
        </p:sp>
        <p:sp>
          <p:nvSpPr>
            <p:cNvPr id="99" name="矩形: 圆角 98"/>
            <p:cNvSpPr/>
            <p:nvPr/>
          </p:nvSpPr>
          <p:spPr bwMode="auto">
            <a:xfrm>
              <a:off x="9721186" y="3568577"/>
              <a:ext cx="95861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并发控制</a:t>
              </a:r>
            </a:p>
          </p:txBody>
        </p:sp>
        <p:sp>
          <p:nvSpPr>
            <p:cNvPr id="100" name="矩形: 圆角 99"/>
            <p:cNvSpPr/>
            <p:nvPr/>
          </p:nvSpPr>
          <p:spPr bwMode="auto">
            <a:xfrm>
              <a:off x="7552060" y="4095392"/>
              <a:ext cx="74513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页面组织</a:t>
              </a:r>
              <a:endParaRPr kumimoji="1" lang="zh-CN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01" name="矩形: 圆角 100"/>
            <p:cNvSpPr/>
            <p:nvPr/>
          </p:nvSpPr>
          <p:spPr bwMode="auto">
            <a:xfrm>
              <a:off x="8339213" y="4095392"/>
              <a:ext cx="74513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缓冲区</a:t>
              </a:r>
            </a:p>
          </p:txBody>
        </p:sp>
        <p:sp>
          <p:nvSpPr>
            <p:cNvPr id="102" name="矩形: 圆角 101"/>
            <p:cNvSpPr/>
            <p:nvPr/>
          </p:nvSpPr>
          <p:spPr bwMode="auto">
            <a:xfrm>
              <a:off x="9126367" y="4095392"/>
              <a:ext cx="74513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元数据</a:t>
              </a:r>
            </a:p>
          </p:txBody>
        </p:sp>
        <p:sp>
          <p:nvSpPr>
            <p:cNvPr id="103" name="矩形: 圆角 102"/>
            <p:cNvSpPr/>
            <p:nvPr/>
          </p:nvSpPr>
          <p:spPr bwMode="auto">
            <a:xfrm>
              <a:off x="9913521" y="4095392"/>
              <a:ext cx="74513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索引</a:t>
              </a:r>
            </a:p>
          </p:txBody>
        </p:sp>
        <p:sp>
          <p:nvSpPr>
            <p:cNvPr id="104" name="矩形: 圆角 103"/>
            <p:cNvSpPr/>
            <p:nvPr/>
          </p:nvSpPr>
          <p:spPr bwMode="auto">
            <a:xfrm>
              <a:off x="6143857" y="2096715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入侵检测</a:t>
              </a:r>
            </a:p>
          </p:txBody>
        </p:sp>
        <p:sp>
          <p:nvSpPr>
            <p:cNvPr id="105" name="矩形: 圆角 104"/>
            <p:cNvSpPr/>
            <p:nvPr/>
          </p:nvSpPr>
          <p:spPr bwMode="auto">
            <a:xfrm>
              <a:off x="6143857" y="2479783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访问认证</a:t>
              </a:r>
            </a:p>
          </p:txBody>
        </p:sp>
        <p:sp>
          <p:nvSpPr>
            <p:cNvPr id="106" name="矩形: 圆角 105"/>
            <p:cNvSpPr/>
            <p:nvPr/>
          </p:nvSpPr>
          <p:spPr bwMode="auto">
            <a:xfrm>
              <a:off x="6143857" y="2862851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权限控制</a:t>
              </a:r>
            </a:p>
          </p:txBody>
        </p:sp>
        <p:sp>
          <p:nvSpPr>
            <p:cNvPr id="107" name="矩形: 圆角 106"/>
            <p:cNvSpPr/>
            <p:nvPr/>
          </p:nvSpPr>
          <p:spPr bwMode="auto">
            <a:xfrm>
              <a:off x="6143857" y="3245919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数据防护</a:t>
              </a:r>
            </a:p>
          </p:txBody>
        </p:sp>
        <p:sp>
          <p:nvSpPr>
            <p:cNvPr id="108" name="矩形: 圆角 107"/>
            <p:cNvSpPr/>
            <p:nvPr/>
          </p:nvSpPr>
          <p:spPr bwMode="auto">
            <a:xfrm>
              <a:off x="6143857" y="3628987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审计机制</a:t>
              </a:r>
            </a:p>
          </p:txBody>
        </p:sp>
        <p:sp>
          <p:nvSpPr>
            <p:cNvPr id="109" name="矩形: 圆角 108"/>
            <p:cNvSpPr/>
            <p:nvPr/>
          </p:nvSpPr>
          <p:spPr bwMode="auto">
            <a:xfrm>
              <a:off x="6143857" y="4012057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第三方安全测试</a:t>
              </a: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6090564" y="1557605"/>
              <a:ext cx="1224000" cy="2844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11" name="矩形 110"/>
            <p:cNvSpPr/>
            <p:nvPr/>
          </p:nvSpPr>
          <p:spPr bwMode="auto">
            <a:xfrm>
              <a:off x="7410094" y="1557605"/>
              <a:ext cx="3940531" cy="684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12" name="矩形 111"/>
            <p:cNvSpPr/>
            <p:nvPr/>
          </p:nvSpPr>
          <p:spPr bwMode="auto">
            <a:xfrm>
              <a:off x="7410094" y="2428473"/>
              <a:ext cx="3940531" cy="684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13" name="矩形 112"/>
            <p:cNvSpPr/>
            <p:nvPr/>
          </p:nvSpPr>
          <p:spPr bwMode="auto">
            <a:xfrm>
              <a:off x="7409958" y="3322931"/>
              <a:ext cx="3940531" cy="1080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14" name="矩形 113"/>
            <p:cNvSpPr/>
            <p:nvPr/>
          </p:nvSpPr>
          <p:spPr bwMode="auto">
            <a:xfrm>
              <a:off x="7469976" y="3383032"/>
              <a:ext cx="3302799" cy="468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15" name="矩形 114"/>
            <p:cNvSpPr/>
            <p:nvPr/>
          </p:nvSpPr>
          <p:spPr bwMode="auto">
            <a:xfrm>
              <a:off x="7469976" y="3913567"/>
              <a:ext cx="3302799" cy="468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10632084" y="1569178"/>
              <a:ext cx="718539" cy="215444"/>
            </a:xfrm>
            <a:prstGeom prst="rect">
              <a:avLst/>
            </a:prstGeom>
            <a:solidFill>
              <a:srgbClr val="6F178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查询处理层</a:t>
              </a: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10632085" y="2421585"/>
              <a:ext cx="718540" cy="215444"/>
            </a:xfrm>
            <a:prstGeom prst="rect">
              <a:avLst/>
            </a:prstGeom>
            <a:solidFill>
              <a:srgbClr val="6F178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查询执行层</a:t>
              </a: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10868305" y="3328416"/>
              <a:ext cx="482320" cy="461665"/>
            </a:xfrm>
            <a:prstGeom prst="rect">
              <a:avLst/>
            </a:prstGeom>
            <a:solidFill>
              <a:srgbClr val="6F178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存储管理层</a:t>
              </a: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6240292" y="1676900"/>
              <a:ext cx="924544" cy="276999"/>
            </a:xfrm>
            <a:prstGeom prst="rect">
              <a:avLst/>
            </a:prstGeom>
            <a:solidFill>
              <a:srgbClr val="6F178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安全管理</a:t>
              </a: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7469976" y="2225355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物理计划</a:t>
              </a: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9552626" y="2232923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结果</a:t>
              </a: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7469976" y="3108534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数据存取</a:t>
              </a: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9552626" y="3116102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结果</a:t>
              </a:r>
            </a:p>
          </p:txBody>
        </p:sp>
        <p:sp>
          <p:nvSpPr>
            <p:cNvPr id="124" name="Right Arrow 3"/>
            <p:cNvSpPr/>
            <p:nvPr/>
          </p:nvSpPr>
          <p:spPr>
            <a:xfrm rot="5400000">
              <a:off x="8126207" y="2237710"/>
              <a:ext cx="175449" cy="216313"/>
            </a:xfrm>
            <a:prstGeom prst="rightArrow">
              <a:avLst/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25" name="Right Arrow 3"/>
            <p:cNvSpPr/>
            <p:nvPr/>
          </p:nvSpPr>
          <p:spPr>
            <a:xfrm rot="16200000">
              <a:off x="10076483" y="2237710"/>
              <a:ext cx="175449" cy="216313"/>
            </a:xfrm>
            <a:prstGeom prst="rightArrow">
              <a:avLst/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26" name="Right Arrow 3"/>
            <p:cNvSpPr/>
            <p:nvPr/>
          </p:nvSpPr>
          <p:spPr>
            <a:xfrm rot="5400000">
              <a:off x="8113670" y="3116082"/>
              <a:ext cx="175449" cy="216313"/>
            </a:xfrm>
            <a:prstGeom prst="rightArrow">
              <a:avLst/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27" name="Right Arrow 3"/>
            <p:cNvSpPr/>
            <p:nvPr/>
          </p:nvSpPr>
          <p:spPr>
            <a:xfrm rot="16200000">
              <a:off x="10063946" y="3116082"/>
              <a:ext cx="175449" cy="216313"/>
            </a:xfrm>
            <a:prstGeom prst="rightArrow">
              <a:avLst/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28" name="Right Arrow 3"/>
            <p:cNvSpPr/>
            <p:nvPr/>
          </p:nvSpPr>
          <p:spPr>
            <a:xfrm rot="5400000">
              <a:off x="8494608" y="1348141"/>
              <a:ext cx="175449" cy="21631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8223062" y="1162451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SQL</a:t>
              </a:r>
              <a:endParaRPr lang="zh-CN" altLang="en-US" sz="8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30" name="Right Arrow 3"/>
            <p:cNvSpPr/>
            <p:nvPr/>
          </p:nvSpPr>
          <p:spPr>
            <a:xfrm rot="16200000">
              <a:off x="10222734" y="1348141"/>
              <a:ext cx="175449" cy="21631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9951188" y="1162451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查询结果</a:t>
              </a: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11520526" y="2243106"/>
              <a:ext cx="32495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数据库管理系统</a:t>
              </a:r>
            </a:p>
          </p:txBody>
        </p:sp>
        <p:sp>
          <p:nvSpPr>
            <p:cNvPr id="133" name="流程图: 磁盘 132"/>
            <p:cNvSpPr/>
            <p:nvPr/>
          </p:nvSpPr>
          <p:spPr bwMode="auto">
            <a:xfrm>
              <a:off x="6090564" y="4598646"/>
              <a:ext cx="5358072" cy="1620000"/>
            </a:xfrm>
            <a:prstGeom prst="flowChartMagneticDisk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34" name="Right Arrow 3"/>
            <p:cNvSpPr/>
            <p:nvPr/>
          </p:nvSpPr>
          <p:spPr>
            <a:xfrm rot="5400000">
              <a:off x="7782540" y="4514124"/>
              <a:ext cx="399060" cy="4066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35" name="Right Arrow 3"/>
            <p:cNvSpPr/>
            <p:nvPr/>
          </p:nvSpPr>
          <p:spPr>
            <a:xfrm rot="16200000">
              <a:off x="9510669" y="4514124"/>
              <a:ext cx="399060" cy="4066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36" name="矩形: 圆角 135"/>
            <p:cNvSpPr/>
            <p:nvPr/>
          </p:nvSpPr>
          <p:spPr bwMode="auto">
            <a:xfrm>
              <a:off x="6259835" y="5277194"/>
              <a:ext cx="1293961" cy="2160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日志</a:t>
              </a:r>
            </a:p>
          </p:txBody>
        </p:sp>
        <p:sp>
          <p:nvSpPr>
            <p:cNvPr id="137" name="矩形: 圆角 136"/>
            <p:cNvSpPr/>
            <p:nvPr/>
          </p:nvSpPr>
          <p:spPr bwMode="auto">
            <a:xfrm>
              <a:off x="6259835" y="5536896"/>
              <a:ext cx="1293961" cy="2160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元数据（数据字典）</a:t>
              </a:r>
            </a:p>
          </p:txBody>
        </p:sp>
        <p:sp>
          <p:nvSpPr>
            <p:cNvPr id="138" name="矩形: 圆角 137"/>
            <p:cNvSpPr/>
            <p:nvPr/>
          </p:nvSpPr>
          <p:spPr bwMode="auto">
            <a:xfrm>
              <a:off x="6259835" y="5792071"/>
              <a:ext cx="1293961" cy="2160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统计信息</a:t>
              </a:r>
            </a:p>
          </p:txBody>
        </p:sp>
        <p:sp>
          <p:nvSpPr>
            <p:cNvPr id="139" name="矩形: 圆角 138"/>
            <p:cNvSpPr/>
            <p:nvPr/>
          </p:nvSpPr>
          <p:spPr bwMode="auto">
            <a:xfrm>
              <a:off x="7737225" y="5322347"/>
              <a:ext cx="1293961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索引页面</a:t>
              </a:r>
              <a:endParaRPr kumimoji="1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40" name="矩形: 圆角 139"/>
            <p:cNvSpPr/>
            <p:nvPr/>
          </p:nvSpPr>
          <p:spPr bwMode="auto">
            <a:xfrm>
              <a:off x="7737225" y="5768925"/>
              <a:ext cx="1293961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数据页面</a:t>
              </a:r>
            </a:p>
          </p:txBody>
        </p:sp>
        <p:sp>
          <p:nvSpPr>
            <p:cNvPr id="141" name="箭头: 左右 140"/>
            <p:cNvSpPr/>
            <p:nvPr/>
          </p:nvSpPr>
          <p:spPr bwMode="auto">
            <a:xfrm rot="5400000">
              <a:off x="8300481" y="5597532"/>
              <a:ext cx="193180" cy="163514"/>
            </a:xfrm>
            <a:prstGeom prst="leftRightArrow">
              <a:avLst>
                <a:gd name="adj1" fmla="val 50000"/>
                <a:gd name="adj2" fmla="val 47086"/>
              </a:avLst>
            </a:prstGeom>
            <a:solidFill>
              <a:srgbClr val="6F1787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42" name="矩形 141"/>
            <p:cNvSpPr/>
            <p:nvPr/>
          </p:nvSpPr>
          <p:spPr bwMode="auto">
            <a:xfrm>
              <a:off x="9280828" y="5321514"/>
              <a:ext cx="1773089" cy="252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43" name="矩形 142"/>
            <p:cNvSpPr/>
            <p:nvPr/>
          </p:nvSpPr>
          <p:spPr bwMode="auto">
            <a:xfrm>
              <a:off x="9272759" y="5769513"/>
              <a:ext cx="1773089" cy="252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44" name="流程图: 多文档 143"/>
            <p:cNvSpPr/>
            <p:nvPr/>
          </p:nvSpPr>
          <p:spPr bwMode="auto">
            <a:xfrm>
              <a:off x="9380223" y="5372536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45" name="流程图: 多文档 144"/>
            <p:cNvSpPr/>
            <p:nvPr/>
          </p:nvSpPr>
          <p:spPr bwMode="auto">
            <a:xfrm>
              <a:off x="9811072" y="5365842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46" name="流程图: 多文档 145"/>
            <p:cNvSpPr/>
            <p:nvPr/>
          </p:nvSpPr>
          <p:spPr bwMode="auto">
            <a:xfrm>
              <a:off x="10563018" y="5365842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9989543" y="5277194"/>
              <a:ext cx="718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>
                  <a:solidFill>
                    <a:srgbClr val="6F1787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…</a:t>
              </a:r>
              <a:endParaRPr lang="zh-CN" altLang="en-US" sz="10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48" name="流程图: 多文档 147"/>
            <p:cNvSpPr/>
            <p:nvPr/>
          </p:nvSpPr>
          <p:spPr bwMode="auto">
            <a:xfrm>
              <a:off x="9394975" y="5806262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49" name="流程图: 多文档 148"/>
            <p:cNvSpPr/>
            <p:nvPr/>
          </p:nvSpPr>
          <p:spPr bwMode="auto">
            <a:xfrm>
              <a:off x="9825824" y="5799568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50" name="流程图: 多文档 149"/>
            <p:cNvSpPr/>
            <p:nvPr/>
          </p:nvSpPr>
          <p:spPr bwMode="auto">
            <a:xfrm>
              <a:off x="10577770" y="5799568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51" name="文本框 150"/>
            <p:cNvSpPr txBox="1"/>
            <p:nvPr/>
          </p:nvSpPr>
          <p:spPr>
            <a:xfrm>
              <a:off x="10004295" y="5710920"/>
              <a:ext cx="718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>
                  <a:solidFill>
                    <a:srgbClr val="6F1787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…</a:t>
              </a:r>
              <a:endParaRPr lang="zh-CN" altLang="en-US" sz="10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152" name="直接连接符 151"/>
            <p:cNvCxnSpPr>
              <a:endCxn id="142" idx="1"/>
            </p:cNvCxnSpPr>
            <p:nvPr/>
          </p:nvCxnSpPr>
          <p:spPr bwMode="auto">
            <a:xfrm>
              <a:off x="9031186" y="5447200"/>
              <a:ext cx="249642" cy="314"/>
            </a:xfrm>
            <a:prstGeom prst="line">
              <a:avLst/>
            </a:prstGeom>
            <a:noFill/>
            <a:ln w="6350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3" name="直接连接符 152"/>
            <p:cNvCxnSpPr/>
            <p:nvPr/>
          </p:nvCxnSpPr>
          <p:spPr bwMode="auto">
            <a:xfrm>
              <a:off x="9031186" y="5894346"/>
              <a:ext cx="249642" cy="314"/>
            </a:xfrm>
            <a:prstGeom prst="line">
              <a:avLst/>
            </a:prstGeom>
            <a:noFill/>
            <a:ln w="6350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4" name="文本框 153"/>
            <p:cNvSpPr txBox="1"/>
            <p:nvPr/>
          </p:nvSpPr>
          <p:spPr>
            <a:xfrm>
              <a:off x="11530655" y="5075946"/>
              <a:ext cx="32495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6"/>
          <p:cNvSpPr/>
          <p:nvPr/>
        </p:nvSpPr>
        <p:spPr>
          <a:xfrm>
            <a:off x="986534" y="3277021"/>
            <a:ext cx="10090898" cy="3132491"/>
          </a:xfrm>
          <a:prstGeom prst="roundRect">
            <a:avLst>
              <a:gd name="adj" fmla="val 10529"/>
            </a:avLst>
          </a:prstGeom>
          <a:solidFill>
            <a:srgbClr val="6F1787">
              <a:alpha val="14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0" name="Shape6"/>
          <p:cNvSpPr/>
          <p:nvPr/>
        </p:nvSpPr>
        <p:spPr>
          <a:xfrm>
            <a:off x="986536" y="3330446"/>
            <a:ext cx="10090896" cy="3025903"/>
          </a:xfrm>
          <a:prstGeom prst="roundRect">
            <a:avLst>
              <a:gd name="adj" fmla="val 10529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1" name="Shape18"/>
          <p:cNvSpPr/>
          <p:nvPr/>
        </p:nvSpPr>
        <p:spPr>
          <a:xfrm>
            <a:off x="986535" y="1118389"/>
            <a:ext cx="10090897" cy="206095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10" y="3362823"/>
            <a:ext cx="8793086" cy="292008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第十一章 查询优化</a:t>
            </a:r>
            <a:endParaRPr kumimoji="1" lang="zh-CN" altLang="en-US" sz="3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50551" y="1180709"/>
            <a:ext cx="10026881" cy="19573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查询优化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kumimoji="1" lang="zh-CN" alt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输入查询树，输出物理执行计划</a:t>
            </a:r>
            <a:endParaRPr kumimoji="1" lang="en-US" altLang="zh-CN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zh-CN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逻辑优化</a:t>
            </a:r>
            <a:r>
              <a:rPr lang="zh-CN" alt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：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依赖逻辑等价变换规则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将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关系代数表达式变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换为更高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执行效率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的形式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kumimoji="1" lang="zh-CN" alt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代价估计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：用来预测各执行计划的资源消耗大小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物理</a:t>
            </a:r>
            <a:r>
              <a:rPr lang="zh-CN" altLang="zh-CN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优化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：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依赖代价估计器估计各执行计划的代价，选取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代价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最小的执行计划</a:t>
            </a:r>
            <a:endParaRPr kumimoji="1" lang="zh-CN" altLang="en-US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3"/>
          </p:nvPr>
        </p:nvSpPr>
        <p:spPr>
          <a:xfrm>
            <a:off x="4090567" y="6548437"/>
            <a:ext cx="3852862" cy="309563"/>
          </a:xfrm>
        </p:spPr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t>31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6"/>
          <p:cNvSpPr/>
          <p:nvPr/>
        </p:nvSpPr>
        <p:spPr>
          <a:xfrm>
            <a:off x="4303643" y="904461"/>
            <a:ext cx="7560979" cy="5612685"/>
          </a:xfrm>
          <a:prstGeom prst="roundRect">
            <a:avLst>
              <a:gd name="adj" fmla="val 10529"/>
            </a:avLst>
          </a:prstGeom>
          <a:solidFill>
            <a:srgbClr val="6F1787">
              <a:alpha val="14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OPPOSans M" panose="00020600040101010101" pitchFamily="18" charset="-122"/>
            </a:endParaRPr>
          </a:p>
        </p:txBody>
      </p:sp>
      <p:sp>
        <p:nvSpPr>
          <p:cNvPr id="11" name="Shape6"/>
          <p:cNvSpPr/>
          <p:nvPr/>
        </p:nvSpPr>
        <p:spPr>
          <a:xfrm>
            <a:off x="4303643" y="1080269"/>
            <a:ext cx="7560979" cy="5252745"/>
          </a:xfrm>
          <a:prstGeom prst="roundRect">
            <a:avLst>
              <a:gd name="adj" fmla="val 10529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OPPOSans M" panose="00020600040101010101" pitchFamily="18" charset="-122"/>
            </a:endParaRPr>
          </a:p>
        </p:txBody>
      </p:sp>
      <p:sp>
        <p:nvSpPr>
          <p:cNvPr id="7" name="Shape18"/>
          <p:cNvSpPr/>
          <p:nvPr/>
        </p:nvSpPr>
        <p:spPr>
          <a:xfrm>
            <a:off x="99592" y="1621256"/>
            <a:ext cx="3990975" cy="3615488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第十二章 查询执行</a:t>
            </a:r>
            <a:endParaRPr kumimoji="1" lang="zh-CN" altLang="en-US" sz="3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99592" y="1748582"/>
            <a:ext cx="3852861" cy="336083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查询执行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kumimoji="1" lang="zh-CN" alt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输入为查询的执行计划，输出为查询结果</a:t>
            </a:r>
            <a:endParaRPr kumimoji="1" lang="en-US" altLang="zh-CN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kumimoji="1" lang="zh-CN" alt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计划编译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：将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查询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的执行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计划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编译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可执行的编程代码，甚至是机器码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计划执行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：执行计划编译的结果，与使用何种查询执行模型有关</a:t>
            </a:r>
            <a:endParaRPr kumimoji="1" lang="zh-CN" altLang="en-US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3"/>
          </p:nvPr>
        </p:nvSpPr>
        <p:spPr>
          <a:xfrm>
            <a:off x="4090567" y="6548437"/>
            <a:ext cx="3852862" cy="309563"/>
          </a:xfrm>
        </p:spPr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t>32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382103" y="1270570"/>
            <a:ext cx="7404057" cy="4718617"/>
            <a:chOff x="3071785" y="888274"/>
            <a:chExt cx="8153105" cy="4718617"/>
          </a:xfrm>
        </p:grpSpPr>
        <p:sp>
          <p:nvSpPr>
            <p:cNvPr id="5" name="文本框 4"/>
            <p:cNvSpPr txBox="1"/>
            <p:nvPr/>
          </p:nvSpPr>
          <p:spPr>
            <a:xfrm>
              <a:off x="4927632" y="4041292"/>
              <a:ext cx="144197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0432FF"/>
                  </a:solidFill>
                  <a:latin typeface="微软雅黑" panose="020B0503020204020204" charset="-122"/>
                  <a:ea typeface="微软雅黑" panose="020B0503020204020204" charset="-122"/>
                  <a:cs typeface="Courier New" panose="02070309020205020404" pitchFamily="49" charset="0"/>
                </a:rPr>
                <a:t>Cno</a:t>
              </a:r>
              <a:r>
                <a:rPr lang="en-US" sz="1600" dirty="0">
                  <a:solidFill>
                    <a:srgbClr val="0432FF"/>
                  </a:solidFill>
                  <a:latin typeface="微软雅黑" panose="020B0503020204020204" charset="-122"/>
                  <a:ea typeface="微软雅黑" panose="020B0503020204020204" charset="-122"/>
                  <a:cs typeface="Courier New" panose="02070309020205020404" pitchFamily="49" charset="0"/>
                </a:rPr>
                <a:t> = "1"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4421310" y="3652902"/>
                  <a:ext cx="74308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4800" dirty="0">
                    <a:solidFill>
                      <a:srgbClr val="0432FF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310" y="3652902"/>
                  <a:ext cx="743088" cy="830997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3855083" y="2747500"/>
                  <a:ext cx="87876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⋈</m:t>
                        </m:r>
                      </m:oMath>
                    </m:oMathPara>
                  </a14:m>
                  <a:endParaRPr lang="en-US" sz="4800" dirty="0">
                    <a:solidFill>
                      <a:srgbClr val="0432FF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5083" y="2747500"/>
                  <a:ext cx="878767" cy="830997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3903172" y="1944279"/>
                  <a:ext cx="78258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800" b="0" i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oMath>
                    </m:oMathPara>
                  </a14:m>
                  <a:endParaRPr lang="en-US" sz="4800" dirty="0">
                    <a:solidFill>
                      <a:srgbClr val="0432FF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3172" y="1944279"/>
                  <a:ext cx="782587" cy="830997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文本框 13"/>
            <p:cNvSpPr txBox="1"/>
            <p:nvPr/>
          </p:nvSpPr>
          <p:spPr>
            <a:xfrm>
              <a:off x="4505526" y="3100422"/>
              <a:ext cx="23319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432FF"/>
                  </a:solidFill>
                  <a:latin typeface="微软雅黑" panose="020B0503020204020204" charset="-122"/>
                  <a:ea typeface="微软雅黑" panose="020B0503020204020204" charset="-122"/>
                  <a:cs typeface="Courier New" panose="02070309020205020404" pitchFamily="49" charset="0"/>
                </a:rPr>
                <a:t>SC.Sno</a:t>
              </a:r>
              <a:r>
                <a:rPr lang="en-US" sz="1600" dirty="0">
                  <a:solidFill>
                    <a:srgbClr val="0432FF"/>
                  </a:solidFill>
                  <a:latin typeface="微软雅黑" panose="020B0503020204020204" charset="-122"/>
                  <a:ea typeface="微软雅黑" panose="020B0503020204020204" charset="-122"/>
                  <a:cs typeface="Courier New" panose="02070309020205020404" pitchFamily="49" charset="0"/>
                </a:rPr>
                <a:t> = </a:t>
              </a:r>
              <a:r>
                <a:rPr lang="en-US" sz="1600" dirty="0" err="1">
                  <a:solidFill>
                    <a:srgbClr val="0432FF"/>
                  </a:solidFill>
                  <a:latin typeface="微软雅黑" panose="020B0503020204020204" charset="-122"/>
                  <a:ea typeface="微软雅黑" panose="020B0503020204020204" charset="-122"/>
                  <a:cs typeface="Courier New" panose="02070309020205020404" pitchFamily="49" charset="0"/>
                </a:rPr>
                <a:t>Student.Sno</a:t>
              </a:r>
              <a:endParaRPr lang="en-US" sz="1600" dirty="0">
                <a:solidFill>
                  <a:srgbClr val="0432FF"/>
                </a:solidFill>
                <a:latin typeface="微软雅黑" panose="020B0503020204020204" charset="-122"/>
                <a:ea typeface="微软雅黑" panose="020B0503020204020204" charset="-122"/>
                <a:cs typeface="Courier New" panose="02070309020205020404" pitchFamily="49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74069" y="2306518"/>
              <a:ext cx="1920719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>
                  <a:solidFill>
                    <a:srgbClr val="0432FF"/>
                  </a:solidFill>
                  <a:latin typeface="微软雅黑" panose="020B0503020204020204" charset="-122"/>
                  <a:ea typeface="微软雅黑" panose="020B0503020204020204" charset="-122"/>
                  <a:cs typeface="Courier New" panose="02070309020205020404" pitchFamily="49" charset="0"/>
                </a:rPr>
                <a:t>Sno,Sname,Grade</a:t>
              </a:r>
              <a:endParaRPr lang="en-US" altLang="zh-CN" sz="1600" dirty="0">
                <a:solidFill>
                  <a:srgbClr val="0432FF"/>
                </a:solidFill>
                <a:latin typeface="微软雅黑" panose="020B0503020204020204" charset="-122"/>
                <a:ea typeface="微软雅黑" panose="020B0503020204020204" charset="-122"/>
                <a:cs typeface="Courier New" panose="02070309020205020404" pitchFamily="49" charset="0"/>
              </a:endParaRPr>
            </a:p>
          </p:txBody>
        </p:sp>
        <p:cxnSp>
          <p:nvCxnSpPr>
            <p:cNvPr id="16" name="直接箭头连接符 9"/>
            <p:cNvCxnSpPr>
              <a:stCxn id="26" idx="1"/>
            </p:cNvCxnSpPr>
            <p:nvPr/>
          </p:nvCxnSpPr>
          <p:spPr>
            <a:xfrm flipV="1">
              <a:off x="3524889" y="3415518"/>
              <a:ext cx="608208" cy="15783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直接箭头连接符 10"/>
            <p:cNvCxnSpPr/>
            <p:nvPr/>
          </p:nvCxnSpPr>
          <p:spPr>
            <a:xfrm flipH="1" flipV="1">
              <a:off x="4428787" y="3415518"/>
              <a:ext cx="250924" cy="5141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直接箭头连接符 11"/>
            <p:cNvCxnSpPr>
              <a:stCxn id="25" idx="1"/>
            </p:cNvCxnSpPr>
            <p:nvPr/>
          </p:nvCxnSpPr>
          <p:spPr>
            <a:xfrm flipH="1" flipV="1">
              <a:off x="4884279" y="4308702"/>
              <a:ext cx="322303" cy="6851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直接箭头连接符 12"/>
            <p:cNvCxnSpPr/>
            <p:nvPr/>
          </p:nvCxnSpPr>
          <p:spPr>
            <a:xfrm flipV="1">
              <a:off x="4272825" y="2604729"/>
              <a:ext cx="0" cy="4018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直接箭头连接符 13"/>
            <p:cNvCxnSpPr>
              <a:stCxn id="15" idx="3"/>
              <a:endCxn id="27" idx="1"/>
            </p:cNvCxnSpPr>
            <p:nvPr/>
          </p:nvCxnSpPr>
          <p:spPr>
            <a:xfrm flipV="1">
              <a:off x="6394787" y="1960234"/>
              <a:ext cx="1706647" cy="515561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直接箭头连接符 14"/>
            <p:cNvCxnSpPr>
              <a:stCxn id="14" idx="3"/>
              <a:endCxn id="28" idx="1"/>
            </p:cNvCxnSpPr>
            <p:nvPr/>
          </p:nvCxnSpPr>
          <p:spPr>
            <a:xfrm flipV="1">
              <a:off x="6837510" y="2984256"/>
              <a:ext cx="1263916" cy="285443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直接箭头连接符 15"/>
            <p:cNvCxnSpPr>
              <a:stCxn id="5" idx="3"/>
              <a:endCxn id="29" idx="1"/>
            </p:cNvCxnSpPr>
            <p:nvPr/>
          </p:nvCxnSpPr>
          <p:spPr>
            <a:xfrm flipV="1">
              <a:off x="6369607" y="3972327"/>
              <a:ext cx="1731834" cy="238242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直接箭头连接符 16"/>
            <p:cNvCxnSpPr>
              <a:stCxn id="25" idx="4"/>
              <a:endCxn id="30" idx="1"/>
            </p:cNvCxnSpPr>
            <p:nvPr/>
          </p:nvCxnSpPr>
          <p:spPr>
            <a:xfrm flipV="1">
              <a:off x="5659684" y="4648385"/>
              <a:ext cx="2441757" cy="590443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连接符: 肘形 17"/>
            <p:cNvCxnSpPr>
              <a:stCxn id="26" idx="3"/>
              <a:endCxn id="31" idx="2"/>
            </p:cNvCxnSpPr>
            <p:nvPr/>
          </p:nvCxnSpPr>
          <p:spPr>
            <a:xfrm rot="16200000" flipH="1">
              <a:off x="6532472" y="2476196"/>
              <a:ext cx="123111" cy="6138277"/>
            </a:xfrm>
            <a:prstGeom prst="bentConnector3">
              <a:avLst>
                <a:gd name="adj1" fmla="val 285686"/>
              </a:avLst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圆柱形 18"/>
            <p:cNvSpPr/>
            <p:nvPr/>
          </p:nvSpPr>
          <p:spPr>
            <a:xfrm>
              <a:off x="4753478" y="4993875"/>
              <a:ext cx="906207" cy="489905"/>
            </a:xfrm>
            <a:prstGeom prst="ca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0432FF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SC</a:t>
              </a:r>
            </a:p>
          </p:txBody>
        </p:sp>
        <p:sp>
          <p:nvSpPr>
            <p:cNvPr id="26" name="圆柱形 19"/>
            <p:cNvSpPr/>
            <p:nvPr/>
          </p:nvSpPr>
          <p:spPr>
            <a:xfrm>
              <a:off x="3071785" y="4993875"/>
              <a:ext cx="906207" cy="489905"/>
            </a:xfrm>
            <a:prstGeom prst="ca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0432FF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Student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8101435" y="1667846"/>
                  <a:ext cx="3123449" cy="584775"/>
                </a:xfrm>
                <a:prstGeom prst="rect">
                  <a:avLst/>
                </a:prstGeom>
                <a:solidFill>
                  <a:srgbClr val="701988">
                    <a:alpha val="20000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for </a:t>
                  </a:r>
                  <a14:m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m:t>𝑡</m:t>
                      </m:r>
                    </m:oMath>
                  </a14:m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 in </a:t>
                  </a:r>
                  <a:r>
                    <a:rPr lang="en-US" sz="1600" dirty="0" err="1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child.next</a:t>
                  </a:r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():</a:t>
                  </a:r>
                </a:p>
                <a:p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    emit(projection(</a:t>
                  </a:r>
                  <a14:m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m:t>𝑡</m:t>
                      </m:r>
                    </m:oMath>
                  </a14:m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))</a:t>
                  </a:r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1435" y="1667846"/>
                  <a:ext cx="3123449" cy="584775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8101427" y="2445647"/>
                  <a:ext cx="3123454" cy="10772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ourier New" panose="020703090202050204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 in </a:t>
                  </a:r>
                  <a:r>
                    <a:rPr lang="en-US" sz="1600" dirty="0" err="1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left.next</a:t>
                  </a:r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():</a:t>
                  </a:r>
                </a:p>
                <a:p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    </a:t>
                  </a:r>
                  <a:r>
                    <a:rPr lang="en-US" sz="1600" dirty="0" err="1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BuildHashTable</a:t>
                  </a:r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ourier New" panose="020703090202050204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)</a:t>
                  </a:r>
                </a:p>
                <a:p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ourier New" panose="020703090202050204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 in </a:t>
                  </a:r>
                  <a:r>
                    <a:rPr lang="en-US" sz="1600" dirty="0" err="1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right.next</a:t>
                  </a:r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():</a:t>
                  </a:r>
                </a:p>
                <a:p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    if probe(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ourier New" panose="020703090202050204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): emit(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ourier New" panose="020703090202050204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m:t>⋈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ourier New" panose="02070309020205020404" pitchFamily="49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1427" y="2445647"/>
                  <a:ext cx="3123454" cy="1077218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8101441" y="3679939"/>
                  <a:ext cx="3123449" cy="5847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for </a:t>
                  </a:r>
                  <a14:m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m:t>𝑡</m:t>
                      </m:r>
                    </m:oMath>
                  </a14:m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 in </a:t>
                  </a:r>
                  <a:r>
                    <a:rPr lang="en-US" sz="1600" dirty="0" err="1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child.next</a:t>
                  </a:r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():</a:t>
                  </a:r>
                </a:p>
                <a:p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    if </a:t>
                  </a:r>
                  <a:r>
                    <a:rPr lang="en-US" sz="1600" dirty="0" err="1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evalPred</a:t>
                  </a:r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m:t>𝑡</m:t>
                      </m:r>
                    </m:oMath>
                  </a14:m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): emit(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m:t>𝑡</m:t>
                      </m:r>
                    </m:oMath>
                  </a14:m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1441" y="3679939"/>
                  <a:ext cx="3123449" cy="584775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8101441" y="4355997"/>
                  <a:ext cx="3123449" cy="5847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for </a:t>
                  </a:r>
                  <a14:m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m:t>𝑡</m:t>
                      </m:r>
                    </m:oMath>
                  </a14:m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 in SC:</a:t>
                  </a:r>
                </a:p>
                <a:p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    emit(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m:t>𝑡</m:t>
                      </m:r>
                    </m:oMath>
                  </a14:m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1441" y="4355997"/>
                  <a:ext cx="3123449" cy="584775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8101441" y="5022116"/>
                  <a:ext cx="3123449" cy="58477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for </a:t>
                  </a:r>
                  <a14:m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m:t>𝑡</m:t>
                      </m:r>
                    </m:oMath>
                  </a14:m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 in Student:</a:t>
                  </a:r>
                </a:p>
                <a:p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    emit(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m:t>𝑡</m:t>
                      </m:r>
                    </m:oMath>
                  </a14:m>
                  <a:r>
                    <a:rPr lang="en-US" sz="1600" dirty="0">
                      <a:solidFill>
                        <a:srgbClr val="0432FF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Courier New" panose="02070309020205020404" pitchFamily="49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1441" y="5022116"/>
                  <a:ext cx="3123449" cy="584775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文本框 31"/>
            <p:cNvSpPr txBox="1"/>
            <p:nvPr/>
          </p:nvSpPr>
          <p:spPr>
            <a:xfrm>
              <a:off x="3198646" y="888274"/>
              <a:ext cx="4828441" cy="1077218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  <a:cs typeface="Courier New" panose="02070309020205020404" pitchFamily="49" charset="0"/>
                </a:rPr>
                <a:t>SELECT </a:t>
              </a:r>
              <a:r>
                <a:rPr lang="en-US" altLang="zh-CN" sz="1600" dirty="0" err="1">
                  <a:latin typeface="微软雅黑" panose="020B0503020204020204" charset="-122"/>
                  <a:ea typeface="微软雅黑" panose="020B0503020204020204" charset="-122"/>
                  <a:cs typeface="Courier New" panose="02070309020205020404" pitchFamily="49" charset="0"/>
                </a:rPr>
                <a:t>Sno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  <a:cs typeface="Courier New" panose="02070309020205020404" pitchFamily="49" charset="0"/>
                </a:rPr>
                <a:t>, </a:t>
              </a:r>
              <a:r>
                <a:rPr lang="en-US" altLang="zh-CN" sz="1600" dirty="0" err="1">
                  <a:latin typeface="微软雅黑" panose="020B0503020204020204" charset="-122"/>
                  <a:ea typeface="微软雅黑" panose="020B0503020204020204" charset="-122"/>
                  <a:cs typeface="Courier New" panose="02070309020205020404" pitchFamily="49" charset="0"/>
                </a:rPr>
                <a:t>Sname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  <a:cs typeface="Courier New" panose="02070309020205020404" pitchFamily="49" charset="0"/>
                </a:rPr>
                <a:t>, Grade</a:t>
              </a:r>
            </a:p>
            <a:p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  <a:cs typeface="Courier New" panose="02070309020205020404" pitchFamily="49" charset="0"/>
                </a:rPr>
                <a:t>FROM SC, Student</a:t>
              </a:r>
            </a:p>
            <a:p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  <a:cs typeface="Courier New" panose="02070309020205020404" pitchFamily="49" charset="0"/>
                </a:rPr>
                <a:t>WHERE </a:t>
              </a:r>
              <a:r>
                <a:rPr lang="en-US" altLang="zh-CN" sz="1600" dirty="0" err="1">
                  <a:latin typeface="微软雅黑" panose="020B0503020204020204" charset="-122"/>
                  <a:ea typeface="微软雅黑" panose="020B0503020204020204" charset="-122"/>
                  <a:cs typeface="Courier New" panose="02070309020205020404" pitchFamily="49" charset="0"/>
                </a:rPr>
                <a:t>SC.Sno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  <a:cs typeface="Courier New" panose="02070309020205020404" pitchFamily="49" charset="0"/>
                </a:rPr>
                <a:t> = </a:t>
              </a:r>
              <a:r>
                <a:rPr lang="en-US" altLang="zh-CN" sz="1600" dirty="0" err="1">
                  <a:latin typeface="微软雅黑" panose="020B0503020204020204" charset="-122"/>
                  <a:ea typeface="微软雅黑" panose="020B0503020204020204" charset="-122"/>
                  <a:cs typeface="Courier New" panose="02070309020205020404" pitchFamily="49" charset="0"/>
                </a:rPr>
                <a:t>Student.Sno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cs typeface="Courier New" panose="02070309020205020404" pitchFamily="49" charset="0"/>
              </a:endParaRPr>
            </a:p>
            <a:p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  <a:cs typeface="Courier New" panose="02070309020205020404" pitchFamily="49" charset="0"/>
                </a:rPr>
                <a:t>AND </a:t>
              </a:r>
              <a:r>
                <a:rPr lang="en-US" altLang="zh-CN" sz="1600" dirty="0" err="1">
                  <a:latin typeface="微软雅黑" panose="020B0503020204020204" charset="-122"/>
                  <a:ea typeface="微软雅黑" panose="020B0503020204020204" charset="-122"/>
                  <a:cs typeface="Courier New" panose="02070309020205020404" pitchFamily="49" charset="0"/>
                </a:rPr>
                <a:t>Cno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  <a:cs typeface="Courier New" panose="02070309020205020404" pitchFamily="49" charset="0"/>
                </a:rPr>
                <a:t> = "1"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18"/>
          <p:cNvSpPr/>
          <p:nvPr/>
        </p:nvSpPr>
        <p:spPr>
          <a:xfrm>
            <a:off x="920411" y="1414422"/>
            <a:ext cx="3990975" cy="4700297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第十三章 安全管理层</a:t>
            </a:r>
            <a:endParaRPr kumimoji="1" lang="zh-CN" altLang="en-US" sz="3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1134590" y="1495674"/>
            <a:ext cx="5492600" cy="145947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安全管理层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保障数据的安全可靠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访问认证（攻不破）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权限控制（不越权）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数据保护（看不懂）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审计机制（赖不掉）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安全测试（信得过）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内容占位符 2"/>
          <p:cNvSpPr txBox="1"/>
          <p:nvPr/>
        </p:nvSpPr>
        <p:spPr bwMode="auto">
          <a:xfrm>
            <a:off x="1134590" y="4089147"/>
            <a:ext cx="7343207" cy="22417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16230" indent="-316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kumimoji="1" sz="32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1pPr>
            <a:lvl2pPr marL="68580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2pPr>
            <a:lvl3pPr marL="105537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3pPr>
            <a:lvl4pPr marL="147701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89928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32092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0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47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11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kern="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安全管理层组成</a:t>
            </a:r>
            <a:endParaRPr lang="en-US" altLang="zh-CN" sz="2400" b="1" kern="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数据库安全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>
              <a:buSzPct val="50000"/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外围级安全管理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>
              <a:buSzPct val="50000"/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访问级安全管理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>
              <a:buSzPct val="50000"/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数据级安全管理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33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271191" y="1030042"/>
            <a:ext cx="6198688" cy="5458846"/>
            <a:chOff x="5722965" y="1010704"/>
            <a:chExt cx="6198688" cy="5458846"/>
          </a:xfrm>
        </p:grpSpPr>
        <p:sp>
          <p:nvSpPr>
            <p:cNvPr id="6" name="Shape6"/>
            <p:cNvSpPr/>
            <p:nvPr/>
          </p:nvSpPr>
          <p:spPr>
            <a:xfrm>
              <a:off x="5722965" y="1010704"/>
              <a:ext cx="6198688" cy="5458846"/>
            </a:xfrm>
            <a:prstGeom prst="roundRect">
              <a:avLst>
                <a:gd name="adj" fmla="val 10529"/>
              </a:avLst>
            </a:prstGeom>
            <a:solidFill>
              <a:srgbClr val="6F1787">
                <a:alpha val="14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srgbClr val="6F1787"/>
                </a:solidFill>
                <a:latin typeface="微软雅黑" panose="020B0503020204020204" pitchFamily="82" charset="2"/>
                <a:ea typeface="OPPOSans M" panose="00020600040101010101" pitchFamily="18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6048375" y="1461057"/>
              <a:ext cx="5400261" cy="3028121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83" name="矩形: 圆角 44"/>
            <p:cNvSpPr/>
            <p:nvPr/>
          </p:nvSpPr>
          <p:spPr bwMode="auto">
            <a:xfrm>
              <a:off x="7554248" y="1649900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查询解析</a:t>
              </a:r>
            </a:p>
          </p:txBody>
        </p:sp>
        <p:sp>
          <p:nvSpPr>
            <p:cNvPr id="84" name="矩形: 圆角 45"/>
            <p:cNvSpPr/>
            <p:nvPr/>
          </p:nvSpPr>
          <p:spPr bwMode="auto">
            <a:xfrm>
              <a:off x="8501286" y="1649251"/>
              <a:ext cx="1853311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逻辑优化（查询重写）</a:t>
              </a:r>
            </a:p>
          </p:txBody>
        </p:sp>
        <p:sp>
          <p:nvSpPr>
            <p:cNvPr id="85" name="矩形: 圆角 46"/>
            <p:cNvSpPr/>
            <p:nvPr/>
          </p:nvSpPr>
          <p:spPr bwMode="auto">
            <a:xfrm>
              <a:off x="7554248" y="1955998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物理优化</a:t>
              </a:r>
            </a:p>
          </p:txBody>
        </p:sp>
        <p:sp>
          <p:nvSpPr>
            <p:cNvPr id="86" name="矩形: 圆角 47"/>
            <p:cNvSpPr/>
            <p:nvPr/>
          </p:nvSpPr>
          <p:spPr bwMode="auto">
            <a:xfrm>
              <a:off x="8501286" y="1946678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代价估计</a:t>
              </a:r>
            </a:p>
          </p:txBody>
        </p:sp>
        <p:sp>
          <p:nvSpPr>
            <p:cNvPr id="87" name="矩形: 圆角 48"/>
            <p:cNvSpPr/>
            <p:nvPr/>
          </p:nvSpPr>
          <p:spPr bwMode="auto">
            <a:xfrm>
              <a:off x="9490997" y="1955349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统计信息</a:t>
              </a:r>
            </a:p>
          </p:txBody>
        </p:sp>
        <p:sp>
          <p:nvSpPr>
            <p:cNvPr id="88" name="矩形: 圆角 49"/>
            <p:cNvSpPr/>
            <p:nvPr/>
          </p:nvSpPr>
          <p:spPr bwMode="auto">
            <a:xfrm>
              <a:off x="7554248" y="2513328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火山模型</a:t>
              </a:r>
            </a:p>
          </p:txBody>
        </p:sp>
        <p:sp>
          <p:nvSpPr>
            <p:cNvPr id="89" name="矩形: 圆角 50"/>
            <p:cNvSpPr/>
            <p:nvPr/>
          </p:nvSpPr>
          <p:spPr bwMode="auto">
            <a:xfrm>
              <a:off x="7554248" y="2819426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编译执行</a:t>
              </a:r>
            </a:p>
          </p:txBody>
        </p:sp>
        <p:sp>
          <p:nvSpPr>
            <p:cNvPr id="90" name="矩形: 圆角 51"/>
            <p:cNvSpPr/>
            <p:nvPr/>
          </p:nvSpPr>
          <p:spPr bwMode="auto">
            <a:xfrm>
              <a:off x="8502455" y="2513328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物化模型</a:t>
              </a:r>
              <a:endParaRPr kumimoji="1" lang="zh-CN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91" name="矩形: 圆角 52"/>
            <p:cNvSpPr/>
            <p:nvPr/>
          </p:nvSpPr>
          <p:spPr bwMode="auto">
            <a:xfrm>
              <a:off x="8502455" y="2819426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并行执行</a:t>
              </a:r>
            </a:p>
          </p:txBody>
        </p:sp>
        <p:sp>
          <p:nvSpPr>
            <p:cNvPr id="92" name="矩形: 圆角 53"/>
            <p:cNvSpPr/>
            <p:nvPr/>
          </p:nvSpPr>
          <p:spPr bwMode="auto">
            <a:xfrm>
              <a:off x="9490997" y="2513328"/>
              <a:ext cx="1045558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向量化执行模型</a:t>
              </a:r>
            </a:p>
          </p:txBody>
        </p:sp>
        <p:sp>
          <p:nvSpPr>
            <p:cNvPr id="93" name="矩形: 圆角 54"/>
            <p:cNvSpPr/>
            <p:nvPr/>
          </p:nvSpPr>
          <p:spPr bwMode="auto">
            <a:xfrm>
              <a:off x="9490997" y="2819426"/>
              <a:ext cx="863600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物理算子</a:t>
              </a:r>
            </a:p>
          </p:txBody>
        </p:sp>
        <p:sp>
          <p:nvSpPr>
            <p:cNvPr id="94" name="矩形: 圆角 55"/>
            <p:cNvSpPr/>
            <p:nvPr/>
          </p:nvSpPr>
          <p:spPr bwMode="auto">
            <a:xfrm>
              <a:off x="7560829" y="3568577"/>
              <a:ext cx="95861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日志管理</a:t>
              </a:r>
            </a:p>
          </p:txBody>
        </p:sp>
        <p:sp>
          <p:nvSpPr>
            <p:cNvPr id="95" name="矩形: 圆角 56"/>
            <p:cNvSpPr/>
            <p:nvPr/>
          </p:nvSpPr>
          <p:spPr bwMode="auto">
            <a:xfrm>
              <a:off x="8641008" y="3568577"/>
              <a:ext cx="95861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故障恢复</a:t>
              </a:r>
            </a:p>
          </p:txBody>
        </p:sp>
        <p:sp>
          <p:nvSpPr>
            <p:cNvPr id="96" name="矩形: 圆角 57"/>
            <p:cNvSpPr/>
            <p:nvPr/>
          </p:nvSpPr>
          <p:spPr bwMode="auto">
            <a:xfrm>
              <a:off x="9721186" y="3568577"/>
              <a:ext cx="95861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并发控制</a:t>
              </a:r>
            </a:p>
          </p:txBody>
        </p:sp>
        <p:sp>
          <p:nvSpPr>
            <p:cNvPr id="97" name="矩形: 圆角 58"/>
            <p:cNvSpPr/>
            <p:nvPr/>
          </p:nvSpPr>
          <p:spPr bwMode="auto">
            <a:xfrm>
              <a:off x="7552060" y="4095392"/>
              <a:ext cx="74513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页面组织</a:t>
              </a:r>
              <a:endParaRPr kumimoji="1" lang="zh-CN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98" name="矩形: 圆角 59"/>
            <p:cNvSpPr/>
            <p:nvPr/>
          </p:nvSpPr>
          <p:spPr bwMode="auto">
            <a:xfrm>
              <a:off x="8339213" y="4095392"/>
              <a:ext cx="74513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缓冲区</a:t>
              </a:r>
            </a:p>
          </p:txBody>
        </p:sp>
        <p:sp>
          <p:nvSpPr>
            <p:cNvPr id="99" name="矩形: 圆角 60"/>
            <p:cNvSpPr/>
            <p:nvPr/>
          </p:nvSpPr>
          <p:spPr bwMode="auto">
            <a:xfrm>
              <a:off x="9126367" y="4095392"/>
              <a:ext cx="74513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元数据</a:t>
              </a:r>
            </a:p>
          </p:txBody>
        </p:sp>
        <p:sp>
          <p:nvSpPr>
            <p:cNvPr id="100" name="矩形: 圆角 61"/>
            <p:cNvSpPr/>
            <p:nvPr/>
          </p:nvSpPr>
          <p:spPr bwMode="auto">
            <a:xfrm>
              <a:off x="9913521" y="4095392"/>
              <a:ext cx="745139" cy="255389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索引</a:t>
              </a:r>
            </a:p>
          </p:txBody>
        </p:sp>
        <p:sp>
          <p:nvSpPr>
            <p:cNvPr id="101" name="矩形: 圆角 62"/>
            <p:cNvSpPr/>
            <p:nvPr/>
          </p:nvSpPr>
          <p:spPr bwMode="auto">
            <a:xfrm>
              <a:off x="6143857" y="2096715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入侵检测</a:t>
              </a:r>
            </a:p>
          </p:txBody>
        </p:sp>
        <p:sp>
          <p:nvSpPr>
            <p:cNvPr id="102" name="矩形: 圆角 63"/>
            <p:cNvSpPr/>
            <p:nvPr/>
          </p:nvSpPr>
          <p:spPr bwMode="auto">
            <a:xfrm>
              <a:off x="6143857" y="2479783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访问认证</a:t>
              </a:r>
            </a:p>
          </p:txBody>
        </p:sp>
        <p:sp>
          <p:nvSpPr>
            <p:cNvPr id="103" name="矩形: 圆角 64"/>
            <p:cNvSpPr/>
            <p:nvPr/>
          </p:nvSpPr>
          <p:spPr bwMode="auto">
            <a:xfrm>
              <a:off x="6143857" y="2862851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权限控制</a:t>
              </a:r>
            </a:p>
          </p:txBody>
        </p:sp>
        <p:sp>
          <p:nvSpPr>
            <p:cNvPr id="104" name="矩形: 圆角 65"/>
            <p:cNvSpPr/>
            <p:nvPr/>
          </p:nvSpPr>
          <p:spPr bwMode="auto">
            <a:xfrm>
              <a:off x="6143857" y="3245919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数据防护</a:t>
              </a:r>
            </a:p>
          </p:txBody>
        </p:sp>
        <p:sp>
          <p:nvSpPr>
            <p:cNvPr id="105" name="矩形: 圆角 66"/>
            <p:cNvSpPr/>
            <p:nvPr/>
          </p:nvSpPr>
          <p:spPr bwMode="auto">
            <a:xfrm>
              <a:off x="6143857" y="3628987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审计机制</a:t>
              </a:r>
            </a:p>
          </p:txBody>
        </p:sp>
        <p:sp>
          <p:nvSpPr>
            <p:cNvPr id="106" name="矩形: 圆角 67"/>
            <p:cNvSpPr/>
            <p:nvPr/>
          </p:nvSpPr>
          <p:spPr bwMode="auto">
            <a:xfrm>
              <a:off x="6143857" y="4012057"/>
              <a:ext cx="1125345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第三方安全测试</a:t>
              </a:r>
            </a:p>
          </p:txBody>
        </p:sp>
        <p:sp>
          <p:nvSpPr>
            <p:cNvPr id="107" name="矩形 106"/>
            <p:cNvSpPr/>
            <p:nvPr/>
          </p:nvSpPr>
          <p:spPr bwMode="auto">
            <a:xfrm>
              <a:off x="6090564" y="1557605"/>
              <a:ext cx="1224000" cy="2844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7410094" y="1557605"/>
              <a:ext cx="3940531" cy="684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7410094" y="2428473"/>
              <a:ext cx="3940531" cy="684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7409958" y="3322931"/>
              <a:ext cx="3940531" cy="1080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11" name="矩形 110"/>
            <p:cNvSpPr/>
            <p:nvPr/>
          </p:nvSpPr>
          <p:spPr bwMode="auto">
            <a:xfrm>
              <a:off x="7469976" y="3383032"/>
              <a:ext cx="3302799" cy="468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12" name="矩形 111"/>
            <p:cNvSpPr/>
            <p:nvPr/>
          </p:nvSpPr>
          <p:spPr bwMode="auto">
            <a:xfrm>
              <a:off x="7469976" y="3913567"/>
              <a:ext cx="3302799" cy="468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10632084" y="1569178"/>
              <a:ext cx="718539" cy="215444"/>
            </a:xfrm>
            <a:prstGeom prst="rect">
              <a:avLst/>
            </a:prstGeom>
            <a:solidFill>
              <a:srgbClr val="6F178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查询处理层</a:t>
              </a: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10632085" y="2421585"/>
              <a:ext cx="718540" cy="215444"/>
            </a:xfrm>
            <a:prstGeom prst="rect">
              <a:avLst/>
            </a:prstGeom>
            <a:solidFill>
              <a:srgbClr val="6F178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查询执行层</a:t>
              </a: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10868305" y="3328416"/>
              <a:ext cx="482320" cy="461665"/>
            </a:xfrm>
            <a:prstGeom prst="rect">
              <a:avLst/>
            </a:prstGeom>
            <a:solidFill>
              <a:srgbClr val="6F178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存储管理层</a:t>
              </a: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6240292" y="1676900"/>
              <a:ext cx="924544" cy="276999"/>
            </a:xfrm>
            <a:prstGeom prst="rect">
              <a:avLst/>
            </a:prstGeom>
            <a:solidFill>
              <a:srgbClr val="6F178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安全管理</a:t>
              </a: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7469976" y="2225355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物理计划</a:t>
              </a: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9552626" y="2232923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结果</a:t>
              </a: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7469976" y="3108534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数据存取</a:t>
              </a: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9552626" y="3116102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结果</a:t>
              </a:r>
            </a:p>
          </p:txBody>
        </p:sp>
        <p:sp>
          <p:nvSpPr>
            <p:cNvPr id="121" name="Right Arrow 3"/>
            <p:cNvSpPr/>
            <p:nvPr/>
          </p:nvSpPr>
          <p:spPr>
            <a:xfrm rot="5400000">
              <a:off x="8126207" y="2237710"/>
              <a:ext cx="175449" cy="216313"/>
            </a:xfrm>
            <a:prstGeom prst="rightArrow">
              <a:avLst/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22" name="Right Arrow 3"/>
            <p:cNvSpPr/>
            <p:nvPr/>
          </p:nvSpPr>
          <p:spPr>
            <a:xfrm rot="16200000">
              <a:off x="10076483" y="2237710"/>
              <a:ext cx="175449" cy="216313"/>
            </a:xfrm>
            <a:prstGeom prst="rightArrow">
              <a:avLst/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23" name="Right Arrow 3"/>
            <p:cNvSpPr/>
            <p:nvPr/>
          </p:nvSpPr>
          <p:spPr>
            <a:xfrm rot="5400000">
              <a:off x="8113670" y="3116082"/>
              <a:ext cx="175449" cy="216313"/>
            </a:xfrm>
            <a:prstGeom prst="rightArrow">
              <a:avLst/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24" name="Right Arrow 3"/>
            <p:cNvSpPr/>
            <p:nvPr/>
          </p:nvSpPr>
          <p:spPr>
            <a:xfrm rot="16200000">
              <a:off x="10063946" y="3116082"/>
              <a:ext cx="175449" cy="216313"/>
            </a:xfrm>
            <a:prstGeom prst="rightArrow">
              <a:avLst/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25" name="Right Arrow 3"/>
            <p:cNvSpPr/>
            <p:nvPr/>
          </p:nvSpPr>
          <p:spPr>
            <a:xfrm rot="5400000">
              <a:off x="8494608" y="1348141"/>
              <a:ext cx="175449" cy="21631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8223062" y="1162451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SQL</a:t>
              </a:r>
              <a:endParaRPr lang="zh-CN" altLang="en-US" sz="8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27" name="Right Arrow 3"/>
            <p:cNvSpPr/>
            <p:nvPr/>
          </p:nvSpPr>
          <p:spPr>
            <a:xfrm rot="16200000">
              <a:off x="10222734" y="1348141"/>
              <a:ext cx="175449" cy="21631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9951188" y="1162451"/>
              <a:ext cx="718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查询结果</a:t>
              </a: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11520526" y="2243106"/>
              <a:ext cx="32495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数据库管理系统</a:t>
              </a:r>
            </a:p>
          </p:txBody>
        </p:sp>
        <p:sp>
          <p:nvSpPr>
            <p:cNvPr id="130" name="流程图: 磁盘 91"/>
            <p:cNvSpPr/>
            <p:nvPr/>
          </p:nvSpPr>
          <p:spPr bwMode="auto">
            <a:xfrm>
              <a:off x="6090564" y="4598646"/>
              <a:ext cx="5358072" cy="1620000"/>
            </a:xfrm>
            <a:prstGeom prst="flowChartMagneticDisk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31" name="Right Arrow 3"/>
            <p:cNvSpPr/>
            <p:nvPr/>
          </p:nvSpPr>
          <p:spPr>
            <a:xfrm rot="5400000">
              <a:off x="7782540" y="4514124"/>
              <a:ext cx="399060" cy="4066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32" name="Right Arrow 3"/>
            <p:cNvSpPr/>
            <p:nvPr/>
          </p:nvSpPr>
          <p:spPr>
            <a:xfrm rot="16200000">
              <a:off x="9510669" y="4514124"/>
              <a:ext cx="399060" cy="4066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6F1787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33" name="矩形: 圆角 94"/>
            <p:cNvSpPr/>
            <p:nvPr/>
          </p:nvSpPr>
          <p:spPr bwMode="auto">
            <a:xfrm>
              <a:off x="6259835" y="5277194"/>
              <a:ext cx="1293961" cy="2160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日志</a:t>
              </a:r>
            </a:p>
          </p:txBody>
        </p:sp>
        <p:sp>
          <p:nvSpPr>
            <p:cNvPr id="134" name="矩形: 圆角 95"/>
            <p:cNvSpPr/>
            <p:nvPr/>
          </p:nvSpPr>
          <p:spPr bwMode="auto">
            <a:xfrm>
              <a:off x="6259835" y="5536896"/>
              <a:ext cx="1293961" cy="2160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元数据（数据字典）</a:t>
              </a:r>
            </a:p>
          </p:txBody>
        </p:sp>
        <p:sp>
          <p:nvSpPr>
            <p:cNvPr id="135" name="矩形: 圆角 96"/>
            <p:cNvSpPr/>
            <p:nvPr/>
          </p:nvSpPr>
          <p:spPr bwMode="auto">
            <a:xfrm>
              <a:off x="6259835" y="5792071"/>
              <a:ext cx="1293961" cy="2160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统计信息</a:t>
              </a:r>
            </a:p>
          </p:txBody>
        </p:sp>
        <p:sp>
          <p:nvSpPr>
            <p:cNvPr id="136" name="矩形: 圆角 97"/>
            <p:cNvSpPr/>
            <p:nvPr/>
          </p:nvSpPr>
          <p:spPr bwMode="auto">
            <a:xfrm>
              <a:off x="7737225" y="5322347"/>
              <a:ext cx="1293961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索引页面</a:t>
              </a:r>
              <a:endParaRPr kumimoji="1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37" name="矩形: 圆角 98"/>
            <p:cNvSpPr/>
            <p:nvPr/>
          </p:nvSpPr>
          <p:spPr bwMode="auto">
            <a:xfrm>
              <a:off x="7737225" y="5768925"/>
              <a:ext cx="1293961" cy="272415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数据页面</a:t>
              </a:r>
            </a:p>
          </p:txBody>
        </p:sp>
        <p:sp>
          <p:nvSpPr>
            <p:cNvPr id="138" name="箭头: 左右 99"/>
            <p:cNvSpPr/>
            <p:nvPr/>
          </p:nvSpPr>
          <p:spPr bwMode="auto">
            <a:xfrm rot="5400000">
              <a:off x="8300481" y="5597532"/>
              <a:ext cx="193180" cy="163514"/>
            </a:xfrm>
            <a:prstGeom prst="leftRightArrow">
              <a:avLst>
                <a:gd name="adj1" fmla="val 50000"/>
                <a:gd name="adj2" fmla="val 47086"/>
              </a:avLst>
            </a:prstGeom>
            <a:solidFill>
              <a:srgbClr val="6F1787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39" name="矩形 138"/>
            <p:cNvSpPr/>
            <p:nvPr/>
          </p:nvSpPr>
          <p:spPr bwMode="auto">
            <a:xfrm>
              <a:off x="9280828" y="5321514"/>
              <a:ext cx="1773089" cy="252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40" name="矩形 139"/>
            <p:cNvSpPr/>
            <p:nvPr/>
          </p:nvSpPr>
          <p:spPr bwMode="auto">
            <a:xfrm>
              <a:off x="9272759" y="5769513"/>
              <a:ext cx="1773089" cy="252000"/>
            </a:xfrm>
            <a:prstGeom prst="rect">
              <a:avLst/>
            </a:prstGeom>
            <a:noFill/>
            <a:ln w="3175" cap="flat" cmpd="sng" algn="ctr">
              <a:solidFill>
                <a:srgbClr val="6F178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41" name="流程图: 多文档 102"/>
            <p:cNvSpPr/>
            <p:nvPr/>
          </p:nvSpPr>
          <p:spPr bwMode="auto">
            <a:xfrm>
              <a:off x="9380223" y="5372536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42" name="流程图: 多文档 103"/>
            <p:cNvSpPr/>
            <p:nvPr/>
          </p:nvSpPr>
          <p:spPr bwMode="auto">
            <a:xfrm>
              <a:off x="9811072" y="5365842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43" name="流程图: 多文档 104"/>
            <p:cNvSpPr/>
            <p:nvPr/>
          </p:nvSpPr>
          <p:spPr bwMode="auto">
            <a:xfrm>
              <a:off x="10563018" y="5365842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9989543" y="5277194"/>
              <a:ext cx="718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>
                  <a:solidFill>
                    <a:srgbClr val="6F1787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…</a:t>
              </a:r>
              <a:endParaRPr lang="zh-CN" altLang="en-US" sz="10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45" name="流程图: 多文档 106"/>
            <p:cNvSpPr/>
            <p:nvPr/>
          </p:nvSpPr>
          <p:spPr bwMode="auto">
            <a:xfrm>
              <a:off x="9394975" y="5806262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46" name="流程图: 多文档 107"/>
            <p:cNvSpPr/>
            <p:nvPr/>
          </p:nvSpPr>
          <p:spPr bwMode="auto">
            <a:xfrm>
              <a:off x="9825824" y="5799568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47" name="流程图: 多文档 108"/>
            <p:cNvSpPr/>
            <p:nvPr/>
          </p:nvSpPr>
          <p:spPr bwMode="auto">
            <a:xfrm>
              <a:off x="10577770" y="5799568"/>
              <a:ext cx="356300" cy="159094"/>
            </a:xfrm>
            <a:prstGeom prst="flowChartMultidocument">
              <a:avLst/>
            </a:prstGeom>
            <a:noFill/>
            <a:ln w="3175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0004295" y="5710920"/>
              <a:ext cx="718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b="1" dirty="0">
                  <a:solidFill>
                    <a:srgbClr val="6F1787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…</a:t>
              </a:r>
              <a:endParaRPr lang="zh-CN" altLang="en-US" sz="10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149" name="直接连接符 110"/>
            <p:cNvCxnSpPr>
              <a:endCxn id="139" idx="1"/>
            </p:cNvCxnSpPr>
            <p:nvPr/>
          </p:nvCxnSpPr>
          <p:spPr bwMode="auto">
            <a:xfrm>
              <a:off x="9031186" y="5447200"/>
              <a:ext cx="249642" cy="314"/>
            </a:xfrm>
            <a:prstGeom prst="line">
              <a:avLst/>
            </a:prstGeom>
            <a:noFill/>
            <a:ln w="6350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0" name="直接连接符 111"/>
            <p:cNvCxnSpPr/>
            <p:nvPr/>
          </p:nvCxnSpPr>
          <p:spPr bwMode="auto">
            <a:xfrm>
              <a:off x="9031186" y="5894346"/>
              <a:ext cx="249642" cy="314"/>
            </a:xfrm>
            <a:prstGeom prst="line">
              <a:avLst/>
            </a:prstGeom>
            <a:noFill/>
            <a:ln w="6350" cap="flat" cmpd="sng" algn="ctr">
              <a:solidFill>
                <a:srgbClr val="6F178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1" name="文本框 150"/>
            <p:cNvSpPr txBox="1"/>
            <p:nvPr/>
          </p:nvSpPr>
          <p:spPr>
            <a:xfrm>
              <a:off x="11530655" y="5075946"/>
              <a:ext cx="32495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6"/>
          <p:cNvSpPr/>
          <p:nvPr/>
        </p:nvSpPr>
        <p:spPr>
          <a:xfrm>
            <a:off x="537152" y="1175623"/>
            <a:ext cx="11152494" cy="5247496"/>
          </a:xfrm>
          <a:prstGeom prst="roundRect">
            <a:avLst>
              <a:gd name="adj" fmla="val 10529"/>
            </a:avLst>
          </a:prstGeom>
          <a:solidFill>
            <a:srgbClr val="6F1787">
              <a:alpha val="14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1" name="Shape6"/>
          <p:cNvSpPr/>
          <p:nvPr/>
        </p:nvSpPr>
        <p:spPr>
          <a:xfrm>
            <a:off x="537153" y="1264755"/>
            <a:ext cx="11152493" cy="5055129"/>
          </a:xfrm>
          <a:prstGeom prst="roundRect">
            <a:avLst>
              <a:gd name="adj" fmla="val 10529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t>34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第十四章 高级数据库技术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11523" y="1672153"/>
            <a:ext cx="10368953" cy="4304683"/>
            <a:chOff x="104401" y="1382666"/>
            <a:chExt cx="11928849" cy="4952276"/>
          </a:xfrm>
        </p:grpSpPr>
        <p:sp>
          <p:nvSpPr>
            <p:cNvPr id="9" name="圆角矩形 8"/>
            <p:cNvSpPr/>
            <p:nvPr/>
          </p:nvSpPr>
          <p:spPr bwMode="auto">
            <a:xfrm>
              <a:off x="106429" y="1382666"/>
              <a:ext cx="2762250" cy="430921"/>
            </a:xfrm>
            <a:prstGeom prst="roundRect">
              <a:avLst/>
            </a:prstGeom>
            <a:solidFill>
              <a:schemeClr val="tx1">
                <a:alpha val="68000"/>
              </a:schemeClr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大数据量超高并发</a:t>
              </a:r>
            </a:p>
          </p:txBody>
        </p:sp>
        <p:cxnSp>
          <p:nvCxnSpPr>
            <p:cNvPr id="11" name="直线箭头连接符 10"/>
            <p:cNvCxnSpPr>
              <a:stCxn id="9" idx="3"/>
              <a:endCxn id="12" idx="1"/>
            </p:cNvCxnSpPr>
            <p:nvPr/>
          </p:nvCxnSpPr>
          <p:spPr bwMode="auto">
            <a:xfrm>
              <a:off x="2868680" y="1598127"/>
              <a:ext cx="496821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圆角矩形 11"/>
            <p:cNvSpPr/>
            <p:nvPr/>
          </p:nvSpPr>
          <p:spPr bwMode="auto">
            <a:xfrm>
              <a:off x="3365500" y="1382666"/>
              <a:ext cx="2451100" cy="430921"/>
            </a:xfrm>
            <a:prstGeom prst="roundRect">
              <a:avLst/>
            </a:prstGeom>
            <a:solidFill>
              <a:srgbClr val="00B0F0"/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分布式数据库</a:t>
              </a:r>
            </a:p>
          </p:txBody>
        </p:sp>
        <p:sp>
          <p:nvSpPr>
            <p:cNvPr id="14" name="圆角矩形 13"/>
            <p:cNvSpPr/>
            <p:nvPr/>
          </p:nvSpPr>
          <p:spPr bwMode="auto">
            <a:xfrm>
              <a:off x="6311900" y="1382666"/>
              <a:ext cx="5721350" cy="430921"/>
            </a:xfrm>
            <a:prstGeom prst="roundRect">
              <a:avLst/>
            </a:prstGeom>
            <a:solidFill>
              <a:srgbClr val="7030A0"/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分布式事务、分布式查询优化、分布式索引</a:t>
              </a:r>
            </a:p>
          </p:txBody>
        </p:sp>
        <p:cxnSp>
          <p:nvCxnSpPr>
            <p:cNvPr id="15" name="直线箭头连接符 14"/>
            <p:cNvCxnSpPr>
              <a:stCxn id="12" idx="3"/>
              <a:endCxn id="14" idx="1"/>
            </p:cNvCxnSpPr>
            <p:nvPr/>
          </p:nvCxnSpPr>
          <p:spPr bwMode="auto">
            <a:xfrm>
              <a:off x="5816600" y="1598127"/>
              <a:ext cx="495300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圆角矩形 20"/>
            <p:cNvSpPr/>
            <p:nvPr/>
          </p:nvSpPr>
          <p:spPr bwMode="auto">
            <a:xfrm>
              <a:off x="106937" y="2028574"/>
              <a:ext cx="2762250" cy="430921"/>
            </a:xfrm>
            <a:prstGeom prst="roundRect">
              <a:avLst/>
            </a:prstGeom>
            <a:solidFill>
              <a:schemeClr val="tx1">
                <a:alpha val="68000"/>
              </a:schemeClr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海量数据分析决策</a:t>
              </a:r>
            </a:p>
          </p:txBody>
        </p:sp>
        <p:cxnSp>
          <p:nvCxnSpPr>
            <p:cNvPr id="22" name="直线箭头连接符 21"/>
            <p:cNvCxnSpPr>
              <a:stCxn id="21" idx="3"/>
              <a:endCxn id="23" idx="1"/>
            </p:cNvCxnSpPr>
            <p:nvPr/>
          </p:nvCxnSpPr>
          <p:spPr bwMode="auto">
            <a:xfrm>
              <a:off x="2869187" y="2244035"/>
              <a:ext cx="496313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圆角矩形 22"/>
            <p:cNvSpPr/>
            <p:nvPr/>
          </p:nvSpPr>
          <p:spPr bwMode="auto">
            <a:xfrm>
              <a:off x="3365500" y="2028574"/>
              <a:ext cx="2451100" cy="430921"/>
            </a:xfrm>
            <a:prstGeom prst="roundRect">
              <a:avLst/>
            </a:prstGeom>
            <a:solidFill>
              <a:srgbClr val="00B0F0"/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OLAP</a:t>
              </a: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数据库</a:t>
              </a:r>
            </a:p>
          </p:txBody>
        </p:sp>
        <p:sp>
          <p:nvSpPr>
            <p:cNvPr id="24" name="圆角矩形 23"/>
            <p:cNvSpPr/>
            <p:nvPr/>
          </p:nvSpPr>
          <p:spPr bwMode="auto">
            <a:xfrm>
              <a:off x="6311900" y="2027343"/>
              <a:ext cx="5721350" cy="430921"/>
            </a:xfrm>
            <a:prstGeom prst="roundRect">
              <a:avLst/>
            </a:prstGeom>
            <a:solidFill>
              <a:srgbClr val="7030A0"/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列存、向量化、</a:t>
              </a:r>
              <a:r>
                <a:rPr kumimoji="1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MPP</a:t>
              </a: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、物化视图</a:t>
              </a:r>
            </a:p>
          </p:txBody>
        </p:sp>
        <p:cxnSp>
          <p:nvCxnSpPr>
            <p:cNvPr id="25" name="直线箭头连接符 24"/>
            <p:cNvCxnSpPr>
              <a:stCxn id="23" idx="3"/>
              <a:endCxn id="24" idx="1"/>
            </p:cNvCxnSpPr>
            <p:nvPr/>
          </p:nvCxnSpPr>
          <p:spPr bwMode="auto">
            <a:xfrm flipV="1">
              <a:off x="5816600" y="2242804"/>
              <a:ext cx="495300" cy="12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圆角矩形 25"/>
            <p:cNvSpPr/>
            <p:nvPr/>
          </p:nvSpPr>
          <p:spPr bwMode="auto">
            <a:xfrm>
              <a:off x="107443" y="2674481"/>
              <a:ext cx="2762250" cy="430921"/>
            </a:xfrm>
            <a:prstGeom prst="roundRect">
              <a:avLst/>
            </a:prstGeom>
            <a:solidFill>
              <a:schemeClr val="tx1">
                <a:alpha val="68000"/>
              </a:schemeClr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交易分析混合负载</a:t>
              </a:r>
            </a:p>
          </p:txBody>
        </p:sp>
        <p:cxnSp>
          <p:nvCxnSpPr>
            <p:cNvPr id="27" name="直线箭头连接符 26"/>
            <p:cNvCxnSpPr>
              <a:stCxn id="26" idx="3"/>
              <a:endCxn id="28" idx="1"/>
            </p:cNvCxnSpPr>
            <p:nvPr/>
          </p:nvCxnSpPr>
          <p:spPr bwMode="auto">
            <a:xfrm>
              <a:off x="2869693" y="2889943"/>
              <a:ext cx="495807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圆角矩形 27"/>
            <p:cNvSpPr/>
            <p:nvPr/>
          </p:nvSpPr>
          <p:spPr bwMode="auto">
            <a:xfrm>
              <a:off x="3365500" y="2674481"/>
              <a:ext cx="2451100" cy="430921"/>
            </a:xfrm>
            <a:prstGeom prst="roundRect">
              <a:avLst/>
            </a:prstGeom>
            <a:solidFill>
              <a:srgbClr val="00B0F0"/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HTAP</a:t>
              </a: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数据库</a:t>
              </a:r>
            </a:p>
          </p:txBody>
        </p:sp>
        <p:sp>
          <p:nvSpPr>
            <p:cNvPr id="29" name="圆角矩形 28"/>
            <p:cNvSpPr/>
            <p:nvPr/>
          </p:nvSpPr>
          <p:spPr bwMode="auto">
            <a:xfrm>
              <a:off x="6311900" y="2672020"/>
              <a:ext cx="5721350" cy="430921"/>
            </a:xfrm>
            <a:prstGeom prst="roundRect">
              <a:avLst/>
            </a:prstGeom>
            <a:solidFill>
              <a:srgbClr val="7030A0"/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行列混存、列存选择、行列混合优化器</a:t>
              </a:r>
            </a:p>
          </p:txBody>
        </p:sp>
        <p:cxnSp>
          <p:nvCxnSpPr>
            <p:cNvPr id="30" name="直线箭头连接符 29"/>
            <p:cNvCxnSpPr>
              <a:stCxn id="28" idx="3"/>
              <a:endCxn id="29" idx="1"/>
            </p:cNvCxnSpPr>
            <p:nvPr/>
          </p:nvCxnSpPr>
          <p:spPr bwMode="auto">
            <a:xfrm flipV="1">
              <a:off x="5816600" y="2887481"/>
              <a:ext cx="495300" cy="246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圆角矩形 30"/>
            <p:cNvSpPr/>
            <p:nvPr/>
          </p:nvSpPr>
          <p:spPr bwMode="auto">
            <a:xfrm>
              <a:off x="107950" y="3320390"/>
              <a:ext cx="2762250" cy="430921"/>
            </a:xfrm>
            <a:prstGeom prst="roundRect">
              <a:avLst/>
            </a:prstGeom>
            <a:solidFill>
              <a:schemeClr val="tx1">
                <a:alpha val="68000"/>
              </a:schemeClr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实时交易超低时延</a:t>
              </a:r>
              <a:endPara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32" name="直线箭头连接符 31"/>
            <p:cNvCxnSpPr>
              <a:stCxn id="31" idx="3"/>
              <a:endCxn id="33" idx="1"/>
            </p:cNvCxnSpPr>
            <p:nvPr/>
          </p:nvCxnSpPr>
          <p:spPr bwMode="auto">
            <a:xfrm>
              <a:off x="2870200" y="3535851"/>
              <a:ext cx="495300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圆角矩形 32"/>
            <p:cNvSpPr/>
            <p:nvPr/>
          </p:nvSpPr>
          <p:spPr bwMode="auto">
            <a:xfrm>
              <a:off x="3365500" y="3320390"/>
              <a:ext cx="2451100" cy="430921"/>
            </a:xfrm>
            <a:prstGeom prst="roundRect">
              <a:avLst/>
            </a:prstGeom>
            <a:solidFill>
              <a:srgbClr val="00B0F0"/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内存数据库</a:t>
              </a:r>
            </a:p>
          </p:txBody>
        </p:sp>
        <p:sp>
          <p:nvSpPr>
            <p:cNvPr id="34" name="圆角矩形 33"/>
            <p:cNvSpPr/>
            <p:nvPr/>
          </p:nvSpPr>
          <p:spPr bwMode="auto">
            <a:xfrm>
              <a:off x="6311900" y="3316697"/>
              <a:ext cx="5721350" cy="430921"/>
            </a:xfrm>
            <a:prstGeom prst="roundRect">
              <a:avLst/>
            </a:prstGeom>
            <a:solidFill>
              <a:srgbClr val="7030A0"/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行级组织、内存索引、内存并发控制</a:t>
              </a:r>
              <a:endPara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35" name="直线箭头连接符 34"/>
            <p:cNvCxnSpPr>
              <a:stCxn id="33" idx="3"/>
              <a:endCxn id="34" idx="1"/>
            </p:cNvCxnSpPr>
            <p:nvPr/>
          </p:nvCxnSpPr>
          <p:spPr bwMode="auto">
            <a:xfrm flipV="1">
              <a:off x="5816600" y="3532158"/>
              <a:ext cx="495300" cy="3693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圆角矩形 39"/>
            <p:cNvSpPr/>
            <p:nvPr/>
          </p:nvSpPr>
          <p:spPr bwMode="auto">
            <a:xfrm>
              <a:off x="104401" y="3966298"/>
              <a:ext cx="2762250" cy="430921"/>
            </a:xfrm>
            <a:prstGeom prst="roundRect">
              <a:avLst/>
            </a:prstGeom>
            <a:solidFill>
              <a:schemeClr val="tx1">
                <a:alpha val="68000"/>
              </a:schemeClr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云上弹性伸缩调度</a:t>
              </a:r>
              <a:endPara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41" name="直线箭头连接符 40"/>
            <p:cNvCxnSpPr>
              <a:stCxn id="40" idx="3"/>
              <a:endCxn id="42" idx="1"/>
            </p:cNvCxnSpPr>
            <p:nvPr/>
          </p:nvCxnSpPr>
          <p:spPr bwMode="auto">
            <a:xfrm>
              <a:off x="2866651" y="4181759"/>
              <a:ext cx="495300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圆角矩形 41"/>
            <p:cNvSpPr/>
            <p:nvPr/>
          </p:nvSpPr>
          <p:spPr bwMode="auto">
            <a:xfrm>
              <a:off x="3361951" y="3966298"/>
              <a:ext cx="2451100" cy="430921"/>
            </a:xfrm>
            <a:prstGeom prst="roundRect">
              <a:avLst/>
            </a:prstGeom>
            <a:solidFill>
              <a:srgbClr val="00B0F0"/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云原生数据库</a:t>
              </a:r>
            </a:p>
          </p:txBody>
        </p:sp>
        <p:sp>
          <p:nvSpPr>
            <p:cNvPr id="43" name="圆角矩形 42"/>
            <p:cNvSpPr/>
            <p:nvPr/>
          </p:nvSpPr>
          <p:spPr bwMode="auto">
            <a:xfrm>
              <a:off x="6308351" y="3961373"/>
              <a:ext cx="5721350" cy="430921"/>
            </a:xfrm>
            <a:prstGeom prst="roundRect">
              <a:avLst/>
            </a:prstGeom>
            <a:solidFill>
              <a:srgbClr val="7030A0"/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计算</a:t>
              </a:r>
              <a:r>
                <a:rPr kumimoji="1" lang="en-US" altLang="zh-CN" sz="16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/</a:t>
              </a:r>
              <a:r>
                <a:rPr kumimoji="1" lang="zh-CN" altLang="en-US" sz="16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缓存</a:t>
              </a:r>
              <a:r>
                <a:rPr kumimoji="1" lang="en-US" altLang="zh-CN" sz="16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/</a:t>
              </a:r>
              <a:r>
                <a:rPr kumimoji="1" lang="zh-CN" altLang="en-US" sz="16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存储解耦、日志即数据、多租</a:t>
              </a:r>
              <a:endPara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44" name="直线箭头连接符 43"/>
            <p:cNvCxnSpPr>
              <a:stCxn id="42" idx="3"/>
              <a:endCxn id="43" idx="1"/>
            </p:cNvCxnSpPr>
            <p:nvPr/>
          </p:nvCxnSpPr>
          <p:spPr bwMode="auto">
            <a:xfrm flipV="1">
              <a:off x="5813051" y="4176834"/>
              <a:ext cx="495300" cy="492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圆角矩形 44"/>
            <p:cNvSpPr/>
            <p:nvPr/>
          </p:nvSpPr>
          <p:spPr bwMode="auto">
            <a:xfrm>
              <a:off x="104908" y="4612206"/>
              <a:ext cx="2762250" cy="430921"/>
            </a:xfrm>
            <a:prstGeom prst="roundRect">
              <a:avLst/>
            </a:prstGeom>
            <a:solidFill>
              <a:schemeClr val="tx1">
                <a:alpha val="68000"/>
              </a:schemeClr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新型硬件算力发挥</a:t>
              </a:r>
              <a:endPara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46" name="直线箭头连接符 45"/>
            <p:cNvCxnSpPr>
              <a:stCxn id="45" idx="3"/>
              <a:endCxn id="47" idx="1"/>
            </p:cNvCxnSpPr>
            <p:nvPr/>
          </p:nvCxnSpPr>
          <p:spPr bwMode="auto">
            <a:xfrm>
              <a:off x="2867159" y="4827668"/>
              <a:ext cx="494792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圆角矩形 46"/>
            <p:cNvSpPr/>
            <p:nvPr/>
          </p:nvSpPr>
          <p:spPr bwMode="auto">
            <a:xfrm>
              <a:off x="3361951" y="4612206"/>
              <a:ext cx="2451100" cy="430921"/>
            </a:xfrm>
            <a:prstGeom prst="roundRect">
              <a:avLst/>
            </a:prstGeom>
            <a:solidFill>
              <a:srgbClr val="00B0F0"/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新硬件数据库</a:t>
              </a:r>
            </a:p>
          </p:txBody>
        </p:sp>
        <p:sp>
          <p:nvSpPr>
            <p:cNvPr id="48" name="圆角矩形 47"/>
            <p:cNvSpPr/>
            <p:nvPr/>
          </p:nvSpPr>
          <p:spPr bwMode="auto">
            <a:xfrm>
              <a:off x="6308351" y="4458972"/>
              <a:ext cx="5721350" cy="744318"/>
            </a:xfrm>
            <a:prstGeom prst="roundRect">
              <a:avLst/>
            </a:prstGeom>
            <a:solidFill>
              <a:srgbClr val="7030A0"/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NUMA</a:t>
              </a: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并发控制、</a:t>
              </a:r>
              <a:r>
                <a:rPr kumimoji="1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GPU</a:t>
              </a: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并行处理、</a:t>
              </a:r>
              <a:r>
                <a:rPr kumimoji="1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NVM</a:t>
              </a: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组织、</a:t>
              </a:r>
              <a:r>
                <a:rPr kumimoji="1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RDMA</a:t>
              </a: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分布协同、</a:t>
              </a:r>
              <a:r>
                <a:rPr kumimoji="1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CXL</a:t>
              </a: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共享缓存、</a:t>
              </a:r>
              <a:r>
                <a:rPr kumimoji="1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FGPA</a:t>
              </a: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压缩</a:t>
              </a:r>
            </a:p>
          </p:txBody>
        </p:sp>
        <p:cxnSp>
          <p:nvCxnSpPr>
            <p:cNvPr id="49" name="直线箭头连接符 48"/>
            <p:cNvCxnSpPr>
              <a:stCxn id="47" idx="3"/>
              <a:endCxn id="48" idx="1"/>
            </p:cNvCxnSpPr>
            <p:nvPr/>
          </p:nvCxnSpPr>
          <p:spPr bwMode="auto">
            <a:xfrm>
              <a:off x="5813051" y="4827668"/>
              <a:ext cx="495300" cy="3464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圆角矩形 55"/>
            <p:cNvSpPr/>
            <p:nvPr/>
          </p:nvSpPr>
          <p:spPr bwMode="auto">
            <a:xfrm>
              <a:off x="105415" y="5258114"/>
              <a:ext cx="2762250" cy="430921"/>
            </a:xfrm>
            <a:prstGeom prst="roundRect">
              <a:avLst/>
            </a:prstGeom>
            <a:solidFill>
              <a:schemeClr val="tx1">
                <a:alpha val="68000"/>
              </a:schemeClr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海量非结构化数据</a:t>
              </a:r>
            </a:p>
          </p:txBody>
        </p:sp>
        <p:cxnSp>
          <p:nvCxnSpPr>
            <p:cNvPr id="57" name="直线箭头连接符 56"/>
            <p:cNvCxnSpPr>
              <a:stCxn id="56" idx="3"/>
              <a:endCxn id="58" idx="1"/>
            </p:cNvCxnSpPr>
            <p:nvPr/>
          </p:nvCxnSpPr>
          <p:spPr bwMode="auto">
            <a:xfrm>
              <a:off x="2867665" y="5473575"/>
              <a:ext cx="494286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圆角矩形 57"/>
            <p:cNvSpPr/>
            <p:nvPr/>
          </p:nvSpPr>
          <p:spPr bwMode="auto">
            <a:xfrm>
              <a:off x="3361951" y="5258114"/>
              <a:ext cx="2451100" cy="430921"/>
            </a:xfrm>
            <a:prstGeom prst="roundRect">
              <a:avLst/>
            </a:prstGeom>
            <a:solidFill>
              <a:srgbClr val="00B0F0"/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NoSQL</a:t>
              </a: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数据库</a:t>
              </a:r>
            </a:p>
          </p:txBody>
        </p:sp>
        <p:sp>
          <p:nvSpPr>
            <p:cNvPr id="59" name="圆角矩形 58"/>
            <p:cNvSpPr/>
            <p:nvPr/>
          </p:nvSpPr>
          <p:spPr bwMode="auto">
            <a:xfrm>
              <a:off x="6308351" y="5253190"/>
              <a:ext cx="5721350" cy="430921"/>
            </a:xfrm>
            <a:prstGeom prst="roundRect">
              <a:avLst/>
            </a:prstGeom>
            <a:solidFill>
              <a:srgbClr val="7030A0"/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6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CAP</a:t>
              </a:r>
              <a:r>
                <a:rPr kumimoji="1" lang="zh-CN" altLang="en-US" sz="16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、</a:t>
              </a:r>
              <a:r>
                <a:rPr kumimoji="1" lang="en-US" altLang="zh-CN" sz="16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LSM-tree</a:t>
              </a:r>
              <a:r>
                <a:rPr kumimoji="1" lang="zh-CN" altLang="en-US" sz="16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、多模处理</a:t>
              </a:r>
              <a:endPara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60" name="直线箭头连接符 59"/>
            <p:cNvCxnSpPr>
              <a:stCxn id="58" idx="3"/>
              <a:endCxn id="59" idx="1"/>
            </p:cNvCxnSpPr>
            <p:nvPr/>
          </p:nvCxnSpPr>
          <p:spPr bwMode="auto">
            <a:xfrm flipV="1">
              <a:off x="5813051" y="5468651"/>
              <a:ext cx="495300" cy="4924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圆角矩形 60"/>
            <p:cNvSpPr/>
            <p:nvPr/>
          </p:nvSpPr>
          <p:spPr bwMode="auto">
            <a:xfrm>
              <a:off x="105922" y="5904021"/>
              <a:ext cx="2762250" cy="430921"/>
            </a:xfrm>
            <a:prstGeom prst="roundRect">
              <a:avLst/>
            </a:prstGeom>
            <a:solidFill>
              <a:schemeClr val="tx1">
                <a:alpha val="68000"/>
              </a:schemeClr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16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智能时代数智融合</a:t>
              </a:r>
              <a:endPara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62" name="直线箭头连接符 61"/>
            <p:cNvCxnSpPr/>
            <p:nvPr/>
          </p:nvCxnSpPr>
          <p:spPr bwMode="auto">
            <a:xfrm>
              <a:off x="2866651" y="6159410"/>
              <a:ext cx="495300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圆角矩形 62"/>
            <p:cNvSpPr/>
            <p:nvPr/>
          </p:nvSpPr>
          <p:spPr bwMode="auto">
            <a:xfrm>
              <a:off x="3361951" y="5904021"/>
              <a:ext cx="2451100" cy="430921"/>
            </a:xfrm>
            <a:prstGeom prst="roundRect">
              <a:avLst/>
            </a:prstGeom>
            <a:solidFill>
              <a:srgbClr val="00B0F0"/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AI</a:t>
              </a: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原生数据库</a:t>
              </a:r>
            </a:p>
          </p:txBody>
        </p:sp>
        <p:sp>
          <p:nvSpPr>
            <p:cNvPr id="64" name="圆角矩形 63"/>
            <p:cNvSpPr/>
            <p:nvPr/>
          </p:nvSpPr>
          <p:spPr bwMode="auto">
            <a:xfrm>
              <a:off x="6308351" y="5904021"/>
              <a:ext cx="5721350" cy="430921"/>
            </a:xfrm>
            <a:prstGeom prst="roundRect">
              <a:avLst/>
            </a:prstGeom>
            <a:solidFill>
              <a:srgbClr val="7030A0"/>
            </a:solidFill>
            <a:ln w="19050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ABO</a:t>
              </a:r>
              <a:r>
                <a:rPr kumimoji="1" lang="en-US" altLang="zh-CN" sz="16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(</a:t>
              </a:r>
              <a:r>
                <a:rPr kumimoji="1" lang="zh-CN" altLang="en-US" sz="16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基数</a:t>
              </a:r>
              <a:r>
                <a:rPr kumimoji="1" lang="en-US" altLang="zh-CN" sz="16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/</a:t>
              </a:r>
              <a:r>
                <a:rPr kumimoji="1" lang="zh-CN" altLang="en-US" sz="16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重写</a:t>
              </a:r>
              <a:r>
                <a:rPr kumimoji="1" lang="en-US" altLang="zh-CN" sz="16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/</a:t>
              </a:r>
              <a:r>
                <a:rPr kumimoji="1" lang="zh-CN" altLang="en-US" sz="16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计划</a:t>
              </a:r>
              <a:r>
                <a:rPr kumimoji="1" lang="en-US" altLang="zh-CN" sz="1600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)</a:t>
              </a: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、</a:t>
              </a:r>
              <a:r>
                <a:rPr kumimoji="1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AI4DB</a:t>
              </a: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、</a:t>
              </a:r>
              <a:r>
                <a:rPr kumimoji="1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DB4AI</a:t>
              </a:r>
              <a:endPara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65" name="直线箭头连接符 64"/>
            <p:cNvCxnSpPr/>
            <p:nvPr/>
          </p:nvCxnSpPr>
          <p:spPr bwMode="auto">
            <a:xfrm>
              <a:off x="5813051" y="6159410"/>
              <a:ext cx="495300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9"/>
          <p:cNvSpPr/>
          <p:nvPr/>
        </p:nvSpPr>
        <p:spPr>
          <a:xfrm rot="10800000">
            <a:off x="3884329" y="3587023"/>
            <a:ext cx="6316353" cy="665016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0">
                <a:srgbClr val="6F1787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971550" y="128441"/>
            <a:ext cx="10090897" cy="678470"/>
          </a:xfrm>
        </p:spPr>
        <p:txBody>
          <a:bodyPr/>
          <a:lstStyle/>
          <a:p>
            <a:r>
              <a:rPr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目录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/>
              <a:t>数据库 </a:t>
            </a:r>
            <a:r>
              <a:rPr kumimoji="1" lang="en-US" altLang="zh-CN"/>
              <a:t>- </a:t>
            </a:r>
            <a:r>
              <a:rPr kumimoji="1" lang="zh-CN" altLang="en-US"/>
              <a:t>概述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/>
              <a:t>35</a:t>
            </a:fld>
            <a:endParaRPr kumimoji="1"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778825" y="1814666"/>
            <a:ext cx="4634349" cy="665018"/>
            <a:chOff x="4135652" y="1885567"/>
            <a:chExt cx="4634349" cy="665018"/>
          </a:xfrm>
        </p:grpSpPr>
        <p:sp>
          <p:nvSpPr>
            <p:cNvPr id="7" name="Shape7"/>
            <p:cNvSpPr/>
            <p:nvPr/>
          </p:nvSpPr>
          <p:spPr>
            <a:xfrm>
              <a:off x="4135652" y="1885567"/>
              <a:ext cx="665020" cy="66501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99000">
                  <a:srgbClr val="6F1787"/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Arial" panose="020B0604020202020204" pitchFamily="34" charset="0"/>
                </a:rPr>
                <a:t>01</a:t>
              </a:r>
              <a:endParaRPr kumimoji="1"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" name="Shape11"/>
            <p:cNvSpPr txBox="1"/>
            <p:nvPr/>
          </p:nvSpPr>
          <p:spPr>
            <a:xfrm>
              <a:off x="5036202" y="1956466"/>
              <a:ext cx="373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数据库系统概述</a:t>
              </a:r>
              <a:endParaRPr lang="en-US" altLang="zh-CN" sz="28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778825" y="2698827"/>
            <a:ext cx="4634349" cy="665018"/>
            <a:chOff x="4135652" y="1885567"/>
            <a:chExt cx="4634349" cy="665018"/>
          </a:xfrm>
        </p:grpSpPr>
        <p:sp>
          <p:nvSpPr>
            <p:cNvPr id="11" name="Shape7"/>
            <p:cNvSpPr/>
            <p:nvPr/>
          </p:nvSpPr>
          <p:spPr>
            <a:xfrm>
              <a:off x="4135652" y="1885567"/>
              <a:ext cx="665020" cy="66501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99000">
                  <a:srgbClr val="6F1787"/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Arial" panose="020B0604020202020204" pitchFamily="34" charset="0"/>
                </a:rPr>
                <a:t>02</a:t>
              </a:r>
              <a:endParaRPr kumimoji="1" lang="zh-CN" altLang="en-US" sz="2400" b="1" dirty="0">
                <a:solidFill>
                  <a:srgbClr val="FFFFFF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2" name="Shape11"/>
            <p:cNvSpPr txBox="1"/>
            <p:nvPr/>
          </p:nvSpPr>
          <p:spPr>
            <a:xfrm>
              <a:off x="5036202" y="1956466"/>
              <a:ext cx="373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数据库课程介绍</a:t>
              </a:r>
              <a:endParaRPr lang="en-US" altLang="zh-CN" sz="28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778825" y="3582988"/>
            <a:ext cx="4634349" cy="665018"/>
            <a:chOff x="4135652" y="1885567"/>
            <a:chExt cx="4634349" cy="665018"/>
          </a:xfrm>
        </p:grpSpPr>
        <p:sp>
          <p:nvSpPr>
            <p:cNvPr id="14" name="Shape7"/>
            <p:cNvSpPr/>
            <p:nvPr/>
          </p:nvSpPr>
          <p:spPr>
            <a:xfrm>
              <a:off x="4135652" y="1885567"/>
              <a:ext cx="665020" cy="66501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99000">
                  <a:srgbClr val="6F1787"/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Arial" panose="020B0604020202020204" pitchFamily="34" charset="0"/>
                </a:rPr>
                <a:t>03</a:t>
              </a:r>
              <a:endParaRPr kumimoji="1" lang="zh-CN" altLang="en-US" sz="2400" b="1" dirty="0">
                <a:solidFill>
                  <a:srgbClr val="FFFFFF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5" name="Shape11"/>
            <p:cNvSpPr txBox="1"/>
            <p:nvPr/>
          </p:nvSpPr>
          <p:spPr>
            <a:xfrm>
              <a:off x="5036202" y="1956466"/>
              <a:ext cx="373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数据库发展简史</a:t>
              </a:r>
              <a:endParaRPr lang="en-US" altLang="zh-CN" sz="28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778825" y="4467149"/>
            <a:ext cx="4634349" cy="665018"/>
            <a:chOff x="4135652" y="1885567"/>
            <a:chExt cx="4634349" cy="665018"/>
          </a:xfrm>
        </p:grpSpPr>
        <p:sp>
          <p:nvSpPr>
            <p:cNvPr id="17" name="Shape7"/>
            <p:cNvSpPr/>
            <p:nvPr/>
          </p:nvSpPr>
          <p:spPr>
            <a:xfrm>
              <a:off x="4135652" y="1885567"/>
              <a:ext cx="665020" cy="66501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99000">
                  <a:srgbClr val="6F1787"/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Arial" panose="020B0604020202020204" pitchFamily="34" charset="0"/>
                </a:rPr>
                <a:t>04</a:t>
              </a:r>
              <a:endParaRPr kumimoji="1" lang="zh-CN" altLang="en-US" sz="2400" b="1" dirty="0">
                <a:solidFill>
                  <a:srgbClr val="FFFFFF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8" name="Shape11"/>
            <p:cNvSpPr txBox="1"/>
            <p:nvPr/>
          </p:nvSpPr>
          <p:spPr>
            <a:xfrm>
              <a:off x="5036202" y="1956466"/>
              <a:ext cx="373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本章小结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数据管理的三个阶段</a:t>
            </a:r>
          </a:p>
        </p:txBody>
      </p:sp>
      <p:graphicFrame>
        <p:nvGraphicFramePr>
          <p:cNvPr id="4" name="图示 3"/>
          <p:cNvGraphicFramePr/>
          <p:nvPr/>
        </p:nvGraphicFramePr>
        <p:xfrm>
          <a:off x="587706" y="1466672"/>
          <a:ext cx="11016587" cy="559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89663" y="1090164"/>
            <a:ext cx="2527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—</a:t>
            </a: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20</a:t>
            </a: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世纪</a:t>
            </a:r>
            <a:r>
              <a:rPr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50</a:t>
            </a: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年代中期</a:t>
            </a: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37688" y="1090164"/>
            <a:ext cx="370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20</a:t>
            </a: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世纪</a:t>
            </a:r>
            <a:r>
              <a:rPr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50</a:t>
            </a: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年代中期 </a:t>
            </a:r>
            <a:r>
              <a:rPr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—</a:t>
            </a: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60</a:t>
            </a: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年代中期</a:t>
            </a: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01713" y="1090164"/>
            <a:ext cx="297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20</a:t>
            </a: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世纪</a:t>
            </a:r>
            <a:r>
              <a:rPr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60</a:t>
            </a: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年代末 </a:t>
            </a:r>
            <a:r>
              <a:rPr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—</a:t>
            </a: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  <a:cs typeface="Arial" panose="020B0604020202020204" pitchFamily="34" charset="0"/>
              </a:rPr>
              <a:t> 至今</a:t>
            </a: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7" name="表格 7"/>
          <p:cNvGraphicFramePr>
            <a:graphicFrameLocks noGrp="1"/>
          </p:cNvGraphicFramePr>
          <p:nvPr/>
        </p:nvGraphicFramePr>
        <p:xfrm>
          <a:off x="525286" y="2146715"/>
          <a:ext cx="11141428" cy="402716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00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6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35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500">
                <a:tc>
                  <a:txBody>
                    <a:bodyPr/>
                    <a:lstStyle/>
                    <a:p>
                      <a:endParaRPr lang="zh-CN" altLang="en-US" sz="1800" dirty="0"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1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人工管理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1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文件系统管理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1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数据库管理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1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882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应用背景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满足科学计算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满足科学计算和数据管理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大规模数据管理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882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硬件条件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39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无直接存取存储设备</a:t>
                      </a:r>
                      <a:endParaRPr lang="en-US" altLang="zh-CN" sz="1600" dirty="0"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磁盘、磁鼓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大容量磁盘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882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软件条件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没有操作系统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有文件系统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数据库管理系统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328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处理方式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批处理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联机实时处理、批处理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联机实时处理、批处理、分布式处理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269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实现方式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通过卡带、卡片和磁带等计算机间接存取设备实现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39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通过磁盘和磁鼓等计算机直接存取设备实现</a:t>
                      </a:r>
                      <a:endParaRPr lang="en-US" altLang="zh-CN" sz="1600" kern="0" dirty="0"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39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600" kern="0" dirty="0">
                          <a:solidFill>
                            <a:schemeClr val="tx1"/>
                          </a:solidFill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+mn-cs"/>
                        </a:rPr>
                        <a:t>通过数据库管理系统与数据库进行交互以实现数据管理操作</a:t>
                      </a:r>
                      <a:endParaRPr lang="en-US" altLang="zh-CN" sz="1600" kern="0" dirty="0">
                        <a:solidFill>
                          <a:schemeClr val="tx1"/>
                        </a:solidFill>
                        <a:latin typeface="微软雅黑" panose="020B0503020204020204" pitchFamily="82" charset="2"/>
                        <a:ea typeface="微软雅黑" panose="020B0503020204020204" pitchFamily="82" charset="2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1116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特点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人力维护成本极高</a:t>
                      </a:r>
                      <a:endParaRPr lang="en-US" altLang="zh-CN" sz="1600" dirty="0"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数据与应用程序深度绑定</a:t>
                      </a:r>
                      <a:endParaRPr lang="en-US" altLang="zh-CN" sz="1600" dirty="0"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数据间缺乏组织和独立性</a:t>
                      </a:r>
                      <a:endParaRPr lang="en-US" altLang="zh-CN" sz="1600" dirty="0"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数据无共享、冗余度极大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endParaRPr lang="en-US" altLang="zh-CN" sz="1600" dirty="0"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kern="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人力维护成本很高</a:t>
                      </a:r>
                      <a:endParaRPr lang="en-US" altLang="zh-CN" sz="1600" kern="0" dirty="0"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kern="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数据文件与应用程序耦合</a:t>
                      </a:r>
                      <a:endParaRPr lang="en-US" altLang="zh-CN" sz="1600" kern="0" dirty="0"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  <a:p>
                      <a:pPr marL="285750" marR="0" lvl="0" indent="-285750" algn="l" defTabSz="8439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zh-CN" altLang="en-US" sz="1600" kern="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数据共享性差、冗余度大</a:t>
                      </a:r>
                      <a:endParaRPr lang="en-US" altLang="zh-CN" sz="1600" kern="0" dirty="0"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kern="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难以支持多用户并发访问</a:t>
                      </a:r>
                      <a:endParaRPr lang="zh-CN" altLang="en-US" sz="1600" dirty="0"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84391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zh-CN" altLang="en-US" sz="1600" kern="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Arial" panose="020B0604020202020204" pitchFamily="34" charset="0"/>
                        </a:rPr>
                        <a:t>使用数据模型描述，无需应用程序定义，组织程度和共享程度高</a:t>
                      </a:r>
                      <a:endParaRPr lang="en-US" altLang="zh-CN" sz="1600" kern="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Arial" panose="020B0604020202020204" pitchFamily="34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kern="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Arial" panose="020B0604020202020204" pitchFamily="34" charset="0"/>
                        </a:rPr>
                        <a:t>编程友好，无需关心数据库文件的物理操作和系统控制</a:t>
                      </a:r>
                      <a:endParaRPr lang="en-US" altLang="zh-CN" sz="1600" kern="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Arial" panose="020B0604020202020204" pitchFamily="34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kern="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Arial" panose="020B0604020202020204" pitchFamily="34" charset="0"/>
                        </a:rPr>
                        <a:t>支持多用户并发访问</a:t>
                      </a:r>
                      <a:endParaRPr lang="en-US" altLang="zh-CN" sz="1600" kern="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36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6"/>
          <p:cNvSpPr/>
          <p:nvPr/>
        </p:nvSpPr>
        <p:spPr>
          <a:xfrm>
            <a:off x="629510" y="1776029"/>
            <a:ext cx="10927490" cy="3237931"/>
          </a:xfrm>
          <a:prstGeom prst="roundRect">
            <a:avLst>
              <a:gd name="adj" fmla="val 10529"/>
            </a:avLst>
          </a:prstGeom>
          <a:solidFill>
            <a:srgbClr val="6F1787">
              <a:alpha val="14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71" name="Shape6"/>
          <p:cNvSpPr/>
          <p:nvPr/>
        </p:nvSpPr>
        <p:spPr>
          <a:xfrm>
            <a:off x="629512" y="1829454"/>
            <a:ext cx="10927488" cy="3123546"/>
          </a:xfrm>
          <a:prstGeom prst="roundRect">
            <a:avLst>
              <a:gd name="adj" fmla="val 10529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数据库发展史概览</a:t>
            </a:r>
          </a:p>
        </p:txBody>
      </p:sp>
      <p:grpSp>
        <p:nvGrpSpPr>
          <p:cNvPr id="137" name="组合 136"/>
          <p:cNvGrpSpPr/>
          <p:nvPr/>
        </p:nvGrpSpPr>
        <p:grpSpPr>
          <a:xfrm>
            <a:off x="596899" y="1042627"/>
            <a:ext cx="10960101" cy="627637"/>
            <a:chOff x="1061441" y="1238407"/>
            <a:chExt cx="10827299" cy="760494"/>
          </a:xfrm>
          <a:solidFill>
            <a:srgbClr val="FFFFFF">
              <a:lumMod val="95000"/>
            </a:srgbClr>
          </a:solidFill>
        </p:grpSpPr>
        <p:sp>
          <p:nvSpPr>
            <p:cNvPr id="138" name="矩形 137"/>
            <p:cNvSpPr/>
            <p:nvPr/>
          </p:nvSpPr>
          <p:spPr>
            <a:xfrm>
              <a:off x="10275216" y="1238854"/>
              <a:ext cx="1613524" cy="7596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39" name="五边形 138"/>
            <p:cNvSpPr/>
            <p:nvPr/>
          </p:nvSpPr>
          <p:spPr>
            <a:xfrm>
              <a:off x="8575336" y="1238407"/>
              <a:ext cx="2010707" cy="760494"/>
            </a:xfrm>
            <a:prstGeom prst="homePlate">
              <a:avLst>
                <a:gd name="adj" fmla="val 26448"/>
              </a:avLst>
            </a:prstGeom>
            <a:grp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40" name="五边形 139"/>
            <p:cNvSpPr/>
            <p:nvPr/>
          </p:nvSpPr>
          <p:spPr>
            <a:xfrm>
              <a:off x="6967790" y="1238407"/>
              <a:ext cx="2010707" cy="760494"/>
            </a:xfrm>
            <a:prstGeom prst="homePlate">
              <a:avLst>
                <a:gd name="adj" fmla="val 26448"/>
              </a:avLst>
            </a:prstGeom>
            <a:grp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41" name="五边形 140"/>
            <p:cNvSpPr/>
            <p:nvPr/>
          </p:nvSpPr>
          <p:spPr>
            <a:xfrm>
              <a:off x="5360244" y="1238407"/>
              <a:ext cx="2010707" cy="760494"/>
            </a:xfrm>
            <a:prstGeom prst="homePlate">
              <a:avLst>
                <a:gd name="adj" fmla="val 26448"/>
              </a:avLst>
            </a:prstGeom>
            <a:grp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42" name="五边形 141"/>
            <p:cNvSpPr/>
            <p:nvPr/>
          </p:nvSpPr>
          <p:spPr>
            <a:xfrm>
              <a:off x="3752698" y="1238407"/>
              <a:ext cx="2010707" cy="760494"/>
            </a:xfrm>
            <a:prstGeom prst="homePlate">
              <a:avLst>
                <a:gd name="adj" fmla="val 26448"/>
              </a:avLst>
            </a:prstGeom>
            <a:grp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43" name="五边形 142"/>
            <p:cNvSpPr/>
            <p:nvPr/>
          </p:nvSpPr>
          <p:spPr>
            <a:xfrm>
              <a:off x="2145152" y="1238407"/>
              <a:ext cx="2010707" cy="760494"/>
            </a:xfrm>
            <a:prstGeom prst="homePlate">
              <a:avLst>
                <a:gd name="adj" fmla="val 26448"/>
              </a:avLst>
            </a:prstGeom>
            <a:grp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44" name="五边形 143"/>
            <p:cNvSpPr/>
            <p:nvPr/>
          </p:nvSpPr>
          <p:spPr>
            <a:xfrm>
              <a:off x="1061441" y="1238407"/>
              <a:ext cx="1486872" cy="760494"/>
            </a:xfrm>
            <a:prstGeom prst="homePlate">
              <a:avLst>
                <a:gd name="adj" fmla="val 26448"/>
              </a:avLst>
            </a:prstGeom>
            <a:grpFill/>
            <a:ln w="285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sp>
        <p:nvSpPr>
          <p:cNvPr id="145" name="文本框 144"/>
          <p:cNvSpPr txBox="1"/>
          <p:nvPr/>
        </p:nvSpPr>
        <p:spPr>
          <a:xfrm>
            <a:off x="870504" y="1141838"/>
            <a:ext cx="775852" cy="215444"/>
          </a:xfrm>
          <a:prstGeom prst="rect">
            <a:avLst/>
          </a:prstGeom>
          <a:noFill/>
        </p:spPr>
        <p:txBody>
          <a:bodyPr wrap="none" lIns="26987" tIns="0" rIns="26987" bIns="0">
            <a:spAutoFit/>
          </a:bodyPr>
          <a:lstStyle/>
          <a:p>
            <a:pPr algn="ctr" defTabSz="685800">
              <a:defRPr/>
            </a:pPr>
            <a:r>
              <a:rPr lang="en-US" altLang="zh-CN" sz="1400" b="1" dirty="0">
                <a:solidFill>
                  <a:srgbClr val="28282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60s </a:t>
            </a:r>
            <a:r>
              <a:rPr lang="zh-CN" altLang="en-US" sz="1400" dirty="0">
                <a:solidFill>
                  <a:srgbClr val="28282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诞生</a:t>
            </a:r>
          </a:p>
        </p:txBody>
      </p:sp>
      <p:sp>
        <p:nvSpPr>
          <p:cNvPr id="146" name="文本框 145"/>
          <p:cNvSpPr txBox="1"/>
          <p:nvPr/>
        </p:nvSpPr>
        <p:spPr>
          <a:xfrm>
            <a:off x="2381466" y="1110065"/>
            <a:ext cx="953465" cy="523220"/>
          </a:xfrm>
          <a:prstGeom prst="rect">
            <a:avLst/>
          </a:prstGeom>
          <a:noFill/>
        </p:spPr>
        <p:txBody>
          <a:bodyPr wrap="none" lIns="26987" tIns="0" rIns="26987" bIns="0">
            <a:spAutoFit/>
          </a:bodyPr>
          <a:lstStyle/>
          <a:p>
            <a:pPr algn="ctr" defTabSz="685800">
              <a:defRPr/>
            </a:pPr>
            <a:r>
              <a:rPr lang="en-US" altLang="zh-CN" sz="1400" b="1" dirty="0">
                <a:solidFill>
                  <a:srgbClr val="28282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70s </a:t>
            </a:r>
            <a:r>
              <a:rPr lang="zh-CN" altLang="en-US" sz="1400" dirty="0">
                <a:solidFill>
                  <a:srgbClr val="28282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兴起</a:t>
            </a:r>
            <a:endParaRPr lang="en-US" altLang="zh-CN" sz="1400" dirty="0">
              <a:solidFill>
                <a:srgbClr val="28282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28270" indent="-128270" defTabSz="685800"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关系型数据库</a:t>
            </a:r>
            <a:endParaRPr lang="en-US" altLang="zh-CN" sz="1000" dirty="0">
              <a:solidFill>
                <a:srgbClr val="FFFFFF">
                  <a:lumMod val="50000"/>
                </a:srgbClr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28270" indent="-128270" defTabSz="685800">
              <a:buFont typeface="Arial" panose="020B0604020202020204" pitchFamily="34" charset="0"/>
              <a:buChar char="•"/>
              <a:defRPr/>
            </a:pPr>
            <a:r>
              <a:rPr lang="en-US" altLang="zh-CN" sz="10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SQL</a:t>
            </a:r>
            <a:r>
              <a:rPr lang="zh-CN" altLang="en-US" sz="10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语言</a:t>
            </a:r>
            <a:endParaRPr lang="en-US" altLang="zh-CN" sz="1000" dirty="0">
              <a:solidFill>
                <a:srgbClr val="FFFFFF">
                  <a:lumMod val="50000"/>
                </a:srgbClr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4135184" y="1110065"/>
            <a:ext cx="775853" cy="369332"/>
          </a:xfrm>
          <a:prstGeom prst="rect">
            <a:avLst/>
          </a:prstGeom>
          <a:noFill/>
        </p:spPr>
        <p:txBody>
          <a:bodyPr wrap="none" lIns="26987" tIns="0" rIns="26987" bIns="0">
            <a:spAutoFit/>
          </a:bodyPr>
          <a:lstStyle/>
          <a:p>
            <a:pPr algn="ctr" defTabSz="685800">
              <a:defRPr/>
            </a:pPr>
            <a:r>
              <a:rPr lang="en-US" altLang="zh-CN" sz="1400" b="1" dirty="0">
                <a:solidFill>
                  <a:srgbClr val="28282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80s </a:t>
            </a:r>
            <a:r>
              <a:rPr lang="zh-CN" altLang="en-US" sz="1400" dirty="0">
                <a:solidFill>
                  <a:srgbClr val="28282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发展</a:t>
            </a:r>
            <a:endParaRPr lang="en-US" altLang="zh-CN" sz="1400" dirty="0">
              <a:solidFill>
                <a:srgbClr val="28282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28270" indent="-128270" defTabSz="685800">
              <a:buFont typeface="Arial" panose="020B0604020202020204" pitchFamily="34" charset="0"/>
              <a:buChar char="•"/>
              <a:defRPr/>
            </a:pPr>
            <a:r>
              <a:rPr lang="en-US" altLang="zh-CN" sz="10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OLTP</a:t>
            </a:r>
            <a:endParaRPr lang="zh-CN" altLang="en-US" sz="1000" dirty="0">
              <a:solidFill>
                <a:srgbClr val="FFFFFF">
                  <a:lumMod val="50000"/>
                </a:srgbClr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5670575" y="1110065"/>
            <a:ext cx="775853" cy="523220"/>
          </a:xfrm>
          <a:prstGeom prst="rect">
            <a:avLst/>
          </a:prstGeom>
          <a:noFill/>
        </p:spPr>
        <p:txBody>
          <a:bodyPr wrap="none" lIns="26987" tIns="0" rIns="26987" bIns="0">
            <a:spAutoFit/>
          </a:bodyPr>
          <a:lstStyle/>
          <a:p>
            <a:pPr algn="ctr" defTabSz="685800">
              <a:defRPr/>
            </a:pPr>
            <a:r>
              <a:rPr lang="en-US" altLang="zh-CN" sz="1400" b="1" dirty="0">
                <a:solidFill>
                  <a:srgbClr val="28282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90s </a:t>
            </a:r>
            <a:r>
              <a:rPr lang="zh-CN" altLang="en-US" sz="1400" dirty="0">
                <a:solidFill>
                  <a:srgbClr val="28282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分析</a:t>
            </a:r>
            <a:endParaRPr lang="en-US" altLang="zh-CN" sz="1400" dirty="0">
              <a:solidFill>
                <a:srgbClr val="28282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28270" indent="-128270" defTabSz="685800">
              <a:buFont typeface="Arial" panose="020B0604020202020204" pitchFamily="34" charset="0"/>
              <a:buChar char="•"/>
              <a:defRPr/>
            </a:pPr>
            <a:r>
              <a:rPr lang="en-US" altLang="zh-CN" sz="10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OLAP</a:t>
            </a:r>
          </a:p>
          <a:p>
            <a:pPr marL="128270" indent="-128270" algn="ctr" defTabSz="685800">
              <a:buFont typeface="Arial" panose="020B0604020202020204" pitchFamily="34" charset="0"/>
              <a:buChar char="•"/>
              <a:defRPr/>
            </a:pPr>
            <a:endParaRPr lang="en-US" altLang="zh-CN" sz="1000" dirty="0">
              <a:solidFill>
                <a:srgbClr val="FFFFFF">
                  <a:lumMod val="50000"/>
                </a:srgbClr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7231012" y="1110065"/>
            <a:ext cx="955389" cy="369332"/>
          </a:xfrm>
          <a:prstGeom prst="rect">
            <a:avLst/>
          </a:prstGeom>
          <a:noFill/>
        </p:spPr>
        <p:txBody>
          <a:bodyPr wrap="none" lIns="26987" tIns="0" rIns="26987" bIns="0">
            <a:spAutoFit/>
          </a:bodyPr>
          <a:lstStyle/>
          <a:p>
            <a:pPr algn="ctr" defTabSz="685800">
              <a:defRPr/>
            </a:pPr>
            <a:r>
              <a:rPr lang="en-US" altLang="zh-CN" sz="1400" b="1" dirty="0">
                <a:solidFill>
                  <a:srgbClr val="28282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00s </a:t>
            </a:r>
            <a:r>
              <a:rPr lang="zh-CN" altLang="en-US" sz="1400" dirty="0">
                <a:solidFill>
                  <a:srgbClr val="28282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大数据</a:t>
            </a:r>
            <a:endParaRPr lang="en-US" altLang="zh-CN" sz="1400" dirty="0">
              <a:solidFill>
                <a:srgbClr val="FFFFFF">
                  <a:lumMod val="50000"/>
                </a:srgbClr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28270" indent="-128270" defTabSz="685800">
              <a:buFont typeface="Arial" panose="020B0604020202020204" pitchFamily="34" charset="0"/>
              <a:buChar char="•"/>
              <a:defRPr/>
            </a:pPr>
            <a:r>
              <a:rPr lang="en-US" altLang="zh-CN" sz="10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NoSQL</a:t>
            </a:r>
          </a:p>
        </p:txBody>
      </p:sp>
      <p:sp>
        <p:nvSpPr>
          <p:cNvPr id="150" name="文本框 149"/>
          <p:cNvSpPr txBox="1"/>
          <p:nvPr/>
        </p:nvSpPr>
        <p:spPr>
          <a:xfrm>
            <a:off x="8872817" y="1110065"/>
            <a:ext cx="955389" cy="523220"/>
          </a:xfrm>
          <a:prstGeom prst="rect">
            <a:avLst/>
          </a:prstGeom>
          <a:noFill/>
        </p:spPr>
        <p:txBody>
          <a:bodyPr wrap="none" lIns="26987" tIns="0" rIns="26987" bIns="0">
            <a:spAutoFit/>
          </a:bodyPr>
          <a:lstStyle/>
          <a:p>
            <a:pPr algn="ctr" defTabSz="685800">
              <a:defRPr/>
            </a:pPr>
            <a:r>
              <a:rPr lang="en-US" altLang="zh-CN" sz="1400" b="1" dirty="0">
                <a:solidFill>
                  <a:srgbClr val="28282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10s</a:t>
            </a:r>
            <a:r>
              <a:rPr lang="zh-CN" altLang="en-US" sz="1400" b="1" dirty="0">
                <a:solidFill>
                  <a:srgbClr val="28282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zh-CN" altLang="en-US" sz="1400" dirty="0">
                <a:solidFill>
                  <a:srgbClr val="28282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云演进</a:t>
            </a:r>
            <a:endParaRPr lang="en-US" altLang="zh-CN" sz="1400" dirty="0">
              <a:solidFill>
                <a:srgbClr val="28282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28270" indent="-128270" defTabSz="685800"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云原生</a:t>
            </a:r>
            <a:endParaRPr lang="en-US" altLang="zh-CN" sz="1000" dirty="0">
              <a:solidFill>
                <a:srgbClr val="FFFFFF">
                  <a:lumMod val="50000"/>
                </a:srgbClr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28270" indent="-128270" defTabSz="685800"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分布式</a:t>
            </a:r>
            <a:endParaRPr lang="en-US" altLang="zh-CN" sz="1000" dirty="0">
              <a:solidFill>
                <a:srgbClr val="FFFFFF">
                  <a:lumMod val="50000"/>
                </a:srgbClr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10498098" y="1156206"/>
            <a:ext cx="955389" cy="215444"/>
          </a:xfrm>
          <a:prstGeom prst="rect">
            <a:avLst/>
          </a:prstGeom>
          <a:noFill/>
        </p:spPr>
        <p:txBody>
          <a:bodyPr wrap="none" lIns="26987" tIns="0" rIns="26987" bIns="0">
            <a:spAutoFit/>
          </a:bodyPr>
          <a:lstStyle/>
          <a:p>
            <a:pPr algn="ctr" defTabSz="685800">
              <a:defRPr/>
            </a:pPr>
            <a:r>
              <a:rPr lang="en-US" altLang="zh-CN" sz="1400" b="1" dirty="0">
                <a:solidFill>
                  <a:srgbClr val="28282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20s</a:t>
            </a:r>
            <a:r>
              <a:rPr lang="zh-CN" altLang="en-US" sz="1400" b="1" dirty="0">
                <a:solidFill>
                  <a:srgbClr val="28282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zh-CN" altLang="en-US" sz="1400" dirty="0">
                <a:solidFill>
                  <a:srgbClr val="28282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？？？</a:t>
            </a:r>
            <a:endParaRPr lang="en-US" altLang="zh-CN" sz="1400" dirty="0">
              <a:solidFill>
                <a:srgbClr val="28282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201" name="组合 39"/>
          <p:cNvGrpSpPr/>
          <p:nvPr/>
        </p:nvGrpSpPr>
        <p:grpSpPr bwMode="auto">
          <a:xfrm>
            <a:off x="717485" y="5159358"/>
            <a:ext cx="10269119" cy="1349681"/>
            <a:chOff x="322854" y="4955890"/>
            <a:chExt cx="11551713" cy="1534619"/>
          </a:xfrm>
        </p:grpSpPr>
        <p:pic>
          <p:nvPicPr>
            <p:cNvPr id="202" name="Picture 2" descr="“jim gray turing award”的图片搜索结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2295" y="5484822"/>
              <a:ext cx="2157888" cy="980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3" name="Picture 4" descr="“Edgar F.Codd  turing award”的图片搜索结果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7038" y="5484822"/>
              <a:ext cx="2157888" cy="980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" name="Picture 10" descr="Image may contain: 1 pers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679" y="5511270"/>
              <a:ext cx="2157888" cy="979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" name="Picture 12" descr="“michael stonebraker turing award”的图片搜索结果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899" y="5511270"/>
              <a:ext cx="2188092" cy="974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" name="矩形 205"/>
            <p:cNvSpPr/>
            <p:nvPr/>
          </p:nvSpPr>
          <p:spPr>
            <a:xfrm>
              <a:off x="4902413" y="4955890"/>
              <a:ext cx="2156977" cy="49531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事务处理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图灵奖：</a:t>
              </a: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Jim Gray</a:t>
              </a:r>
            </a:p>
          </p:txBody>
        </p:sp>
        <p:sp>
          <p:nvSpPr>
            <p:cNvPr id="207" name="矩形 206"/>
            <p:cNvSpPr/>
            <p:nvPr/>
          </p:nvSpPr>
          <p:spPr>
            <a:xfrm>
              <a:off x="2576220" y="4955890"/>
              <a:ext cx="2159118" cy="49531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关系代数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marL="0" marR="0" lvl="0" indent="0" algn="ctr" defTabSz="685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图灵奖：</a:t>
              </a: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 Edgar Codd</a:t>
              </a:r>
            </a:p>
          </p:txBody>
        </p:sp>
        <p:sp>
          <p:nvSpPr>
            <p:cNvPr id="208" name="矩形 207"/>
            <p:cNvSpPr/>
            <p:nvPr/>
          </p:nvSpPr>
          <p:spPr>
            <a:xfrm>
              <a:off x="9709022" y="4981291"/>
              <a:ext cx="2156977" cy="49531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分布式一致性仲裁算法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marL="0" marR="0" lvl="0" indent="0" algn="ctr" defTabSz="685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图灵奖：</a:t>
              </a: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 Leslie Lamport</a:t>
              </a:r>
            </a:p>
          </p:txBody>
        </p:sp>
        <p:sp>
          <p:nvSpPr>
            <p:cNvPr id="209" name="矩形 208"/>
            <p:cNvSpPr/>
            <p:nvPr/>
          </p:nvSpPr>
          <p:spPr>
            <a:xfrm>
              <a:off x="7307860" y="4979175"/>
              <a:ext cx="2225519" cy="49531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数据库系统</a:t>
              </a:r>
              <a:b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</a:b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图灵奖</a:t>
              </a:r>
              <a:r>
                <a:rPr kumimoji="0" lang="en-US" altLang="zh-CN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Mike.Stonebraker</a:t>
              </a:r>
              <a:endPara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10" name="矩形 209"/>
            <p:cNvSpPr/>
            <p:nvPr/>
          </p:nvSpPr>
          <p:spPr>
            <a:xfrm>
              <a:off x="322854" y="4955890"/>
              <a:ext cx="2193390" cy="49531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685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数据库概念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marL="0" marR="0" lvl="0" indent="0" algn="ctr" defTabSz="685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图灵奖</a:t>
              </a: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Charles</a:t>
              </a: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 </a:t>
              </a: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Bachman</a:t>
              </a:r>
            </a:p>
          </p:txBody>
        </p:sp>
        <p:pic>
          <p:nvPicPr>
            <p:cNvPr id="211" name="图片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452" y="5498104"/>
              <a:ext cx="1220260" cy="851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组合 3"/>
          <p:cNvGrpSpPr/>
          <p:nvPr/>
        </p:nvGrpSpPr>
        <p:grpSpPr>
          <a:xfrm>
            <a:off x="794265" y="1864129"/>
            <a:ext cx="10483880" cy="3024268"/>
            <a:chOff x="428274" y="1842318"/>
            <a:chExt cx="11263923" cy="3249287"/>
          </a:xfrm>
        </p:grpSpPr>
        <p:grpSp>
          <p:nvGrpSpPr>
            <p:cNvPr id="152" name="组合 151"/>
            <p:cNvGrpSpPr/>
            <p:nvPr/>
          </p:nvGrpSpPr>
          <p:grpSpPr bwMode="auto">
            <a:xfrm>
              <a:off x="2392550" y="1866965"/>
              <a:ext cx="2181731" cy="513478"/>
              <a:chOff x="2489382" y="1665452"/>
              <a:chExt cx="2199197" cy="529587"/>
            </a:xfrm>
          </p:grpSpPr>
          <p:sp>
            <p:nvSpPr>
              <p:cNvPr id="153" name="矩形 152"/>
              <p:cNvSpPr/>
              <p:nvPr/>
            </p:nvSpPr>
            <p:spPr>
              <a:xfrm>
                <a:off x="3459266" y="1976848"/>
                <a:ext cx="828002" cy="1588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54" name="矩形 153"/>
              <p:cNvSpPr/>
              <p:nvPr/>
            </p:nvSpPr>
            <p:spPr>
              <a:xfrm>
                <a:off x="2639736" y="1726883"/>
                <a:ext cx="1027060" cy="1609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grpSp>
            <p:nvGrpSpPr>
              <p:cNvPr id="155" name="组合 83"/>
              <p:cNvGrpSpPr/>
              <p:nvPr/>
            </p:nvGrpSpPr>
            <p:grpSpPr bwMode="auto">
              <a:xfrm>
                <a:off x="2489382" y="1665452"/>
                <a:ext cx="2199197" cy="529587"/>
                <a:chOff x="2489382" y="1665452"/>
                <a:chExt cx="2199197" cy="529587"/>
              </a:xfrm>
            </p:grpSpPr>
            <p:sp>
              <p:nvSpPr>
                <p:cNvPr id="156" name="椭圆 155"/>
                <p:cNvSpPr/>
                <p:nvPr/>
              </p:nvSpPr>
              <p:spPr>
                <a:xfrm>
                  <a:off x="2489382" y="1665452"/>
                  <a:ext cx="288000" cy="288095"/>
                </a:xfrm>
                <a:prstGeom prst="ellipse">
                  <a:avLst/>
                </a:prstGeom>
                <a:solidFill>
                  <a:srgbClr val="666666">
                    <a:lumMod val="60000"/>
                    <a:lumOff val="4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157" name="椭圆 156"/>
                <p:cNvSpPr/>
                <p:nvPr/>
              </p:nvSpPr>
              <p:spPr>
                <a:xfrm>
                  <a:off x="3275031" y="1906944"/>
                  <a:ext cx="288000" cy="288095"/>
                </a:xfrm>
                <a:prstGeom prst="ellipse">
                  <a:avLst/>
                </a:prstGeom>
                <a:solidFill>
                  <a:srgbClr val="DDDDDD">
                    <a:lumMod val="75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158" name="文本框 157"/>
                <p:cNvSpPr txBox="1"/>
                <p:nvPr/>
              </p:nvSpPr>
              <p:spPr>
                <a:xfrm>
                  <a:off x="2858932" y="1748362"/>
                  <a:ext cx="1046119" cy="136421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1000">
                      <a:solidFill>
                        <a:srgbClr val="0070C0"/>
                      </a:solidFill>
                      <a:latin typeface="+mn-ea"/>
                    </a:defRPr>
                  </a:lvl1pPr>
                </a:lstStyle>
                <a:p>
                  <a:pPr marL="0" marR="0" lvl="0" indent="0" algn="l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实体关系型</a:t>
                  </a:r>
                </a:p>
              </p:txBody>
            </p:sp>
            <p:sp>
              <p:nvSpPr>
                <p:cNvPr id="159" name="文本框 158"/>
                <p:cNvSpPr txBox="1"/>
                <p:nvPr/>
              </p:nvSpPr>
              <p:spPr>
                <a:xfrm>
                  <a:off x="3642460" y="1994090"/>
                  <a:ext cx="1046119" cy="136421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1000">
                      <a:solidFill>
                        <a:srgbClr val="0070C0"/>
                      </a:solidFill>
                      <a:latin typeface="+mn-ea"/>
                    </a:defRPr>
                  </a:lvl1pPr>
                </a:lstStyle>
                <a:p>
                  <a:pPr marL="0" marR="0" lvl="0" indent="0" algn="l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面向对象型</a:t>
                  </a:r>
                </a:p>
              </p:txBody>
            </p:sp>
          </p:grpSp>
        </p:grpSp>
        <p:grpSp>
          <p:nvGrpSpPr>
            <p:cNvPr id="160" name="组合 159"/>
            <p:cNvGrpSpPr/>
            <p:nvPr/>
          </p:nvGrpSpPr>
          <p:grpSpPr bwMode="auto">
            <a:xfrm>
              <a:off x="5270691" y="3559386"/>
              <a:ext cx="5096619" cy="1514545"/>
              <a:chOff x="5391306" y="3362583"/>
              <a:chExt cx="5136007" cy="1561764"/>
            </a:xfrm>
          </p:grpSpPr>
          <p:sp>
            <p:nvSpPr>
              <p:cNvPr id="161" name="Striped Right Arrow 45"/>
              <p:cNvSpPr/>
              <p:nvPr/>
            </p:nvSpPr>
            <p:spPr>
              <a:xfrm rot="3757964" flipH="1" flipV="1">
                <a:off x="5689683" y="3665524"/>
                <a:ext cx="965783" cy="359902"/>
              </a:xfrm>
              <a:custGeom>
                <a:avLst/>
                <a:gdLst>
                  <a:gd name="T0" fmla="*/ 702 w 2164"/>
                  <a:gd name="T1" fmla="*/ 1977 h 1977"/>
                  <a:gd name="T2" fmla="*/ 0 w 2164"/>
                  <a:gd name="T3" fmla="*/ 1275 h 1977"/>
                  <a:gd name="T4" fmla="*/ 702 w 2164"/>
                  <a:gd name="T5" fmla="*/ 573 h 1977"/>
                  <a:gd name="T6" fmla="*/ 702 w 2164"/>
                  <a:gd name="T7" fmla="*/ 1006 h 1977"/>
                  <a:gd name="T8" fmla="*/ 2054 w 2164"/>
                  <a:gd name="T9" fmla="*/ 131 h 1977"/>
                  <a:gd name="T10" fmla="*/ 2092 w 2164"/>
                  <a:gd name="T11" fmla="*/ 0 h 1977"/>
                  <a:gd name="T12" fmla="*/ 2130 w 2164"/>
                  <a:gd name="T13" fmla="*/ 131 h 1977"/>
                  <a:gd name="T14" fmla="*/ 2164 w 2164"/>
                  <a:gd name="T15" fmla="*/ 370 h 1977"/>
                  <a:gd name="T16" fmla="*/ 702 w 2164"/>
                  <a:gd name="T17" fmla="*/ 1542 h 1977"/>
                  <a:gd name="T18" fmla="*/ 702 w 2164"/>
                  <a:gd name="T19" fmla="*/ 1977 h 1977"/>
                  <a:gd name="T20" fmla="*/ 702 w 2164"/>
                  <a:gd name="T21" fmla="*/ 1977 h 1977"/>
                  <a:gd name="T22" fmla="*/ 112 w 2164"/>
                  <a:gd name="T23" fmla="*/ 1275 h 1977"/>
                  <a:gd name="T24" fmla="*/ 622 w 2164"/>
                  <a:gd name="T25" fmla="*/ 1785 h 1977"/>
                  <a:gd name="T26" fmla="*/ 622 w 2164"/>
                  <a:gd name="T27" fmla="*/ 1468 h 1977"/>
                  <a:gd name="T28" fmla="*/ 659 w 2164"/>
                  <a:gd name="T29" fmla="*/ 1465 h 1977"/>
                  <a:gd name="T30" fmla="*/ 2085 w 2164"/>
                  <a:gd name="T31" fmla="*/ 370 h 1977"/>
                  <a:gd name="T32" fmla="*/ 2080 w 2164"/>
                  <a:gd name="T33" fmla="*/ 286 h 1977"/>
                  <a:gd name="T34" fmla="*/ 665 w 2164"/>
                  <a:gd name="T35" fmla="*/ 1089 h 1977"/>
                  <a:gd name="T36" fmla="*/ 622 w 2164"/>
                  <a:gd name="T37" fmla="*/ 1092 h 1977"/>
                  <a:gd name="T38" fmla="*/ 622 w 2164"/>
                  <a:gd name="T39" fmla="*/ 765 h 1977"/>
                  <a:gd name="T40" fmla="*/ 112 w 2164"/>
                  <a:gd name="T41" fmla="*/ 1275 h 1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4" h="1977">
                    <a:moveTo>
                      <a:pt x="702" y="1977"/>
                    </a:moveTo>
                    <a:lnTo>
                      <a:pt x="0" y="1275"/>
                    </a:lnTo>
                    <a:lnTo>
                      <a:pt x="702" y="573"/>
                    </a:lnTo>
                    <a:lnTo>
                      <a:pt x="702" y="1006"/>
                    </a:lnTo>
                    <a:cubicBezTo>
                      <a:pt x="1369" y="943"/>
                      <a:pt x="1921" y="587"/>
                      <a:pt x="2054" y="131"/>
                    </a:cubicBezTo>
                    <a:lnTo>
                      <a:pt x="2092" y="0"/>
                    </a:lnTo>
                    <a:lnTo>
                      <a:pt x="2130" y="131"/>
                    </a:lnTo>
                    <a:cubicBezTo>
                      <a:pt x="2153" y="210"/>
                      <a:pt x="2164" y="290"/>
                      <a:pt x="2164" y="370"/>
                    </a:cubicBezTo>
                    <a:cubicBezTo>
                      <a:pt x="2164" y="967"/>
                      <a:pt x="1538" y="1466"/>
                      <a:pt x="702" y="1542"/>
                    </a:cubicBezTo>
                    <a:lnTo>
                      <a:pt x="702" y="1977"/>
                    </a:lnTo>
                    <a:lnTo>
                      <a:pt x="702" y="1977"/>
                    </a:lnTo>
                    <a:close/>
                    <a:moveTo>
                      <a:pt x="112" y="1275"/>
                    </a:moveTo>
                    <a:lnTo>
                      <a:pt x="622" y="1785"/>
                    </a:lnTo>
                    <a:lnTo>
                      <a:pt x="622" y="1468"/>
                    </a:lnTo>
                    <a:lnTo>
                      <a:pt x="659" y="1465"/>
                    </a:lnTo>
                    <a:cubicBezTo>
                      <a:pt x="1472" y="1404"/>
                      <a:pt x="2085" y="933"/>
                      <a:pt x="2085" y="370"/>
                    </a:cubicBezTo>
                    <a:cubicBezTo>
                      <a:pt x="2085" y="342"/>
                      <a:pt x="2083" y="314"/>
                      <a:pt x="2080" y="286"/>
                    </a:cubicBezTo>
                    <a:cubicBezTo>
                      <a:pt x="1877" y="723"/>
                      <a:pt x="1329" y="1039"/>
                      <a:pt x="665" y="1089"/>
                    </a:cubicBezTo>
                    <a:lnTo>
                      <a:pt x="622" y="1092"/>
                    </a:lnTo>
                    <a:lnTo>
                      <a:pt x="622" y="765"/>
                    </a:lnTo>
                    <a:lnTo>
                      <a:pt x="112" y="1275"/>
                    </a:lnTo>
                    <a:close/>
                  </a:path>
                </a:pathLst>
              </a:custGeom>
              <a:solidFill>
                <a:srgbClr val="6F178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68546" tIns="34273" rIns="68546" bIns="34273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62" name="矩形 52"/>
              <p:cNvSpPr>
                <a:spLocks noChangeArrowheads="1"/>
              </p:cNvSpPr>
              <p:nvPr/>
            </p:nvSpPr>
            <p:spPr bwMode="auto">
              <a:xfrm>
                <a:off x="5391306" y="4192551"/>
                <a:ext cx="421024" cy="179018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68453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68453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68453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68453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68453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68453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扩展</a:t>
                </a:r>
              </a:p>
            </p:txBody>
          </p:sp>
          <p:grpSp>
            <p:nvGrpSpPr>
              <p:cNvPr id="163" name="组合 8"/>
              <p:cNvGrpSpPr/>
              <p:nvPr/>
            </p:nvGrpSpPr>
            <p:grpSpPr bwMode="auto">
              <a:xfrm>
                <a:off x="5799901" y="4256350"/>
                <a:ext cx="4727412" cy="667997"/>
                <a:chOff x="6104383" y="5387112"/>
                <a:chExt cx="4727890" cy="716799"/>
              </a:xfrm>
            </p:grpSpPr>
            <p:sp>
              <p:nvSpPr>
                <p:cNvPr id="164" name="矩形 163"/>
                <p:cNvSpPr/>
                <p:nvPr/>
              </p:nvSpPr>
              <p:spPr>
                <a:xfrm>
                  <a:off x="6591358" y="5505291"/>
                  <a:ext cx="4240915" cy="270447"/>
                </a:xfrm>
                <a:prstGeom prst="rect">
                  <a:avLst/>
                </a:prstGeom>
                <a:solidFill>
                  <a:srgbClr val="61B230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165" name="椭圆 164"/>
                <p:cNvSpPr/>
                <p:nvPr/>
              </p:nvSpPr>
              <p:spPr>
                <a:xfrm>
                  <a:off x="6324580" y="5387112"/>
                  <a:ext cx="461567" cy="493169"/>
                </a:xfrm>
                <a:prstGeom prst="ellipse">
                  <a:avLst/>
                </a:prstGeom>
                <a:solidFill>
                  <a:srgbClr val="61B230">
                    <a:lumMod val="75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166" name="矩形 165"/>
                <p:cNvSpPr/>
                <p:nvPr/>
              </p:nvSpPr>
              <p:spPr>
                <a:xfrm>
                  <a:off x="6104383" y="5880281"/>
                  <a:ext cx="745283" cy="192096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NoSQL</a:t>
                  </a:r>
                  <a:endParaRPr kumimoji="0" lang="zh-CN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167" name="矩形 166"/>
                <p:cNvSpPr/>
                <p:nvPr/>
              </p:nvSpPr>
              <p:spPr>
                <a:xfrm>
                  <a:off x="6902598" y="5800738"/>
                  <a:ext cx="584370" cy="292717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Google</a:t>
                  </a:r>
                </a:p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Big Table</a:t>
                  </a:r>
                  <a:endParaRPr kumimoji="0" lang="zh-CN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168" name="矩形 167"/>
                <p:cNvSpPr/>
                <p:nvPr/>
              </p:nvSpPr>
              <p:spPr>
                <a:xfrm>
                  <a:off x="7590715" y="5800738"/>
                  <a:ext cx="584370" cy="146359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CouchDB</a:t>
                  </a:r>
                  <a:endParaRPr kumimoji="0" lang="zh-CN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169" name="矩形 168"/>
                <p:cNvSpPr/>
                <p:nvPr/>
              </p:nvSpPr>
              <p:spPr>
                <a:xfrm>
                  <a:off x="7558955" y="5957552"/>
                  <a:ext cx="645772" cy="146359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MongoDB</a:t>
                  </a:r>
                  <a:endParaRPr kumimoji="0" lang="zh-CN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170" name="矩形 169"/>
                <p:cNvSpPr/>
                <p:nvPr/>
              </p:nvSpPr>
              <p:spPr>
                <a:xfrm>
                  <a:off x="8363531" y="5800738"/>
                  <a:ext cx="734690" cy="1463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Cassandra</a:t>
                  </a:r>
                  <a:endParaRPr kumimoji="0" lang="zh-CN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171" name="矩形 170"/>
                <p:cNvSpPr/>
                <p:nvPr/>
              </p:nvSpPr>
              <p:spPr>
                <a:xfrm>
                  <a:off x="8539257" y="5957552"/>
                  <a:ext cx="387462" cy="146359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Redis</a:t>
                  </a:r>
                  <a:endParaRPr kumimoji="0" lang="zh-CN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9352293" y="5800738"/>
                  <a:ext cx="567425" cy="1463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50000"/>
                        </a:schemeClr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Neo4J</a:t>
                  </a:r>
                  <a:endParaRPr kumimoji="0" lang="zh-CN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</p:grpSp>
        </p:grpSp>
        <p:grpSp>
          <p:nvGrpSpPr>
            <p:cNvPr id="173" name="组合 172"/>
            <p:cNvGrpSpPr/>
            <p:nvPr/>
          </p:nvGrpSpPr>
          <p:grpSpPr bwMode="auto">
            <a:xfrm>
              <a:off x="6461864" y="3641540"/>
              <a:ext cx="3922253" cy="791176"/>
              <a:chOff x="6592194" y="3494859"/>
              <a:chExt cx="3953419" cy="814958"/>
            </a:xfrm>
          </p:grpSpPr>
          <p:grpSp>
            <p:nvGrpSpPr>
              <p:cNvPr id="174" name="组合 92"/>
              <p:cNvGrpSpPr/>
              <p:nvPr/>
            </p:nvGrpSpPr>
            <p:grpSpPr bwMode="auto">
              <a:xfrm>
                <a:off x="6659955" y="3494859"/>
                <a:ext cx="3885658" cy="704509"/>
                <a:chOff x="6659955" y="3447359"/>
                <a:chExt cx="3885658" cy="704509"/>
              </a:xfrm>
            </p:grpSpPr>
            <p:sp>
              <p:nvSpPr>
                <p:cNvPr id="181" name="Striped Right Arrow 45"/>
                <p:cNvSpPr/>
                <p:nvPr/>
              </p:nvSpPr>
              <p:spPr>
                <a:xfrm rot="16200000" flipH="1">
                  <a:off x="6725745" y="3808975"/>
                  <a:ext cx="327924" cy="357861"/>
                </a:xfrm>
                <a:custGeom>
                  <a:avLst/>
                  <a:gdLst>
                    <a:gd name="T0" fmla="*/ 702 w 2164"/>
                    <a:gd name="T1" fmla="*/ 1977 h 1977"/>
                    <a:gd name="T2" fmla="*/ 0 w 2164"/>
                    <a:gd name="T3" fmla="*/ 1275 h 1977"/>
                    <a:gd name="T4" fmla="*/ 702 w 2164"/>
                    <a:gd name="T5" fmla="*/ 573 h 1977"/>
                    <a:gd name="T6" fmla="*/ 702 w 2164"/>
                    <a:gd name="T7" fmla="*/ 1006 h 1977"/>
                    <a:gd name="T8" fmla="*/ 2054 w 2164"/>
                    <a:gd name="T9" fmla="*/ 131 h 1977"/>
                    <a:gd name="T10" fmla="*/ 2092 w 2164"/>
                    <a:gd name="T11" fmla="*/ 0 h 1977"/>
                    <a:gd name="T12" fmla="*/ 2130 w 2164"/>
                    <a:gd name="T13" fmla="*/ 131 h 1977"/>
                    <a:gd name="T14" fmla="*/ 2164 w 2164"/>
                    <a:gd name="T15" fmla="*/ 370 h 1977"/>
                    <a:gd name="T16" fmla="*/ 702 w 2164"/>
                    <a:gd name="T17" fmla="*/ 1542 h 1977"/>
                    <a:gd name="T18" fmla="*/ 702 w 2164"/>
                    <a:gd name="T19" fmla="*/ 1977 h 1977"/>
                    <a:gd name="T20" fmla="*/ 702 w 2164"/>
                    <a:gd name="T21" fmla="*/ 1977 h 1977"/>
                    <a:gd name="T22" fmla="*/ 112 w 2164"/>
                    <a:gd name="T23" fmla="*/ 1275 h 1977"/>
                    <a:gd name="T24" fmla="*/ 622 w 2164"/>
                    <a:gd name="T25" fmla="*/ 1785 h 1977"/>
                    <a:gd name="T26" fmla="*/ 622 w 2164"/>
                    <a:gd name="T27" fmla="*/ 1468 h 1977"/>
                    <a:gd name="T28" fmla="*/ 659 w 2164"/>
                    <a:gd name="T29" fmla="*/ 1465 h 1977"/>
                    <a:gd name="T30" fmla="*/ 2085 w 2164"/>
                    <a:gd name="T31" fmla="*/ 370 h 1977"/>
                    <a:gd name="T32" fmla="*/ 2080 w 2164"/>
                    <a:gd name="T33" fmla="*/ 286 h 1977"/>
                    <a:gd name="T34" fmla="*/ 665 w 2164"/>
                    <a:gd name="T35" fmla="*/ 1089 h 1977"/>
                    <a:gd name="T36" fmla="*/ 622 w 2164"/>
                    <a:gd name="T37" fmla="*/ 1092 h 1977"/>
                    <a:gd name="T38" fmla="*/ 622 w 2164"/>
                    <a:gd name="T39" fmla="*/ 765 h 1977"/>
                    <a:gd name="T40" fmla="*/ 112 w 2164"/>
                    <a:gd name="T41" fmla="*/ 1275 h 19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4" h="1977">
                      <a:moveTo>
                        <a:pt x="702" y="1977"/>
                      </a:moveTo>
                      <a:lnTo>
                        <a:pt x="0" y="1275"/>
                      </a:lnTo>
                      <a:lnTo>
                        <a:pt x="702" y="573"/>
                      </a:lnTo>
                      <a:lnTo>
                        <a:pt x="702" y="1006"/>
                      </a:lnTo>
                      <a:cubicBezTo>
                        <a:pt x="1369" y="943"/>
                        <a:pt x="1921" y="587"/>
                        <a:pt x="2054" y="131"/>
                      </a:cubicBezTo>
                      <a:lnTo>
                        <a:pt x="2092" y="0"/>
                      </a:lnTo>
                      <a:lnTo>
                        <a:pt x="2130" y="131"/>
                      </a:lnTo>
                      <a:cubicBezTo>
                        <a:pt x="2153" y="210"/>
                        <a:pt x="2164" y="290"/>
                        <a:pt x="2164" y="370"/>
                      </a:cubicBezTo>
                      <a:cubicBezTo>
                        <a:pt x="2164" y="967"/>
                        <a:pt x="1538" y="1466"/>
                        <a:pt x="702" y="1542"/>
                      </a:cubicBezTo>
                      <a:lnTo>
                        <a:pt x="702" y="1977"/>
                      </a:lnTo>
                      <a:lnTo>
                        <a:pt x="702" y="1977"/>
                      </a:lnTo>
                      <a:close/>
                      <a:moveTo>
                        <a:pt x="112" y="1275"/>
                      </a:moveTo>
                      <a:lnTo>
                        <a:pt x="622" y="1785"/>
                      </a:lnTo>
                      <a:lnTo>
                        <a:pt x="622" y="1468"/>
                      </a:lnTo>
                      <a:lnTo>
                        <a:pt x="659" y="1465"/>
                      </a:lnTo>
                      <a:cubicBezTo>
                        <a:pt x="1472" y="1404"/>
                        <a:pt x="2085" y="933"/>
                        <a:pt x="2085" y="370"/>
                      </a:cubicBezTo>
                      <a:cubicBezTo>
                        <a:pt x="2085" y="342"/>
                        <a:pt x="2083" y="314"/>
                        <a:pt x="2080" y="286"/>
                      </a:cubicBezTo>
                      <a:cubicBezTo>
                        <a:pt x="1877" y="723"/>
                        <a:pt x="1329" y="1039"/>
                        <a:pt x="665" y="1089"/>
                      </a:cubicBezTo>
                      <a:lnTo>
                        <a:pt x="622" y="1092"/>
                      </a:lnTo>
                      <a:lnTo>
                        <a:pt x="622" y="765"/>
                      </a:lnTo>
                      <a:lnTo>
                        <a:pt x="112" y="1275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68546" tIns="34273" rIns="68546" bIns="34273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183" name="Striped Right Arrow 45"/>
                <p:cNvSpPr/>
                <p:nvPr/>
              </p:nvSpPr>
              <p:spPr>
                <a:xfrm rot="5400000" flipH="1" flipV="1">
                  <a:off x="6713051" y="3432378"/>
                  <a:ext cx="357543" cy="387506"/>
                </a:xfrm>
                <a:custGeom>
                  <a:avLst/>
                  <a:gdLst>
                    <a:gd name="T0" fmla="*/ 702 w 2164"/>
                    <a:gd name="T1" fmla="*/ 1977 h 1977"/>
                    <a:gd name="T2" fmla="*/ 0 w 2164"/>
                    <a:gd name="T3" fmla="*/ 1275 h 1977"/>
                    <a:gd name="T4" fmla="*/ 702 w 2164"/>
                    <a:gd name="T5" fmla="*/ 573 h 1977"/>
                    <a:gd name="T6" fmla="*/ 702 w 2164"/>
                    <a:gd name="T7" fmla="*/ 1006 h 1977"/>
                    <a:gd name="T8" fmla="*/ 2054 w 2164"/>
                    <a:gd name="T9" fmla="*/ 131 h 1977"/>
                    <a:gd name="T10" fmla="*/ 2092 w 2164"/>
                    <a:gd name="T11" fmla="*/ 0 h 1977"/>
                    <a:gd name="T12" fmla="*/ 2130 w 2164"/>
                    <a:gd name="T13" fmla="*/ 131 h 1977"/>
                    <a:gd name="T14" fmla="*/ 2164 w 2164"/>
                    <a:gd name="T15" fmla="*/ 370 h 1977"/>
                    <a:gd name="T16" fmla="*/ 702 w 2164"/>
                    <a:gd name="T17" fmla="*/ 1542 h 1977"/>
                    <a:gd name="T18" fmla="*/ 702 w 2164"/>
                    <a:gd name="T19" fmla="*/ 1977 h 1977"/>
                    <a:gd name="T20" fmla="*/ 702 w 2164"/>
                    <a:gd name="T21" fmla="*/ 1977 h 1977"/>
                    <a:gd name="T22" fmla="*/ 112 w 2164"/>
                    <a:gd name="T23" fmla="*/ 1275 h 1977"/>
                    <a:gd name="T24" fmla="*/ 622 w 2164"/>
                    <a:gd name="T25" fmla="*/ 1785 h 1977"/>
                    <a:gd name="T26" fmla="*/ 622 w 2164"/>
                    <a:gd name="T27" fmla="*/ 1468 h 1977"/>
                    <a:gd name="T28" fmla="*/ 659 w 2164"/>
                    <a:gd name="T29" fmla="*/ 1465 h 1977"/>
                    <a:gd name="T30" fmla="*/ 2085 w 2164"/>
                    <a:gd name="T31" fmla="*/ 370 h 1977"/>
                    <a:gd name="T32" fmla="*/ 2080 w 2164"/>
                    <a:gd name="T33" fmla="*/ 286 h 1977"/>
                    <a:gd name="T34" fmla="*/ 665 w 2164"/>
                    <a:gd name="T35" fmla="*/ 1089 h 1977"/>
                    <a:gd name="T36" fmla="*/ 622 w 2164"/>
                    <a:gd name="T37" fmla="*/ 1092 h 1977"/>
                    <a:gd name="T38" fmla="*/ 622 w 2164"/>
                    <a:gd name="T39" fmla="*/ 765 h 1977"/>
                    <a:gd name="T40" fmla="*/ 112 w 2164"/>
                    <a:gd name="T41" fmla="*/ 1275 h 19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4" h="1977">
                      <a:moveTo>
                        <a:pt x="702" y="1977"/>
                      </a:moveTo>
                      <a:lnTo>
                        <a:pt x="0" y="1275"/>
                      </a:lnTo>
                      <a:lnTo>
                        <a:pt x="702" y="573"/>
                      </a:lnTo>
                      <a:lnTo>
                        <a:pt x="702" y="1006"/>
                      </a:lnTo>
                      <a:cubicBezTo>
                        <a:pt x="1369" y="943"/>
                        <a:pt x="1921" y="587"/>
                        <a:pt x="2054" y="131"/>
                      </a:cubicBezTo>
                      <a:lnTo>
                        <a:pt x="2092" y="0"/>
                      </a:lnTo>
                      <a:lnTo>
                        <a:pt x="2130" y="131"/>
                      </a:lnTo>
                      <a:cubicBezTo>
                        <a:pt x="2153" y="210"/>
                        <a:pt x="2164" y="290"/>
                        <a:pt x="2164" y="370"/>
                      </a:cubicBezTo>
                      <a:cubicBezTo>
                        <a:pt x="2164" y="967"/>
                        <a:pt x="1538" y="1466"/>
                        <a:pt x="702" y="1542"/>
                      </a:cubicBezTo>
                      <a:lnTo>
                        <a:pt x="702" y="1977"/>
                      </a:lnTo>
                      <a:lnTo>
                        <a:pt x="702" y="1977"/>
                      </a:lnTo>
                      <a:close/>
                      <a:moveTo>
                        <a:pt x="112" y="1275"/>
                      </a:moveTo>
                      <a:lnTo>
                        <a:pt x="622" y="1785"/>
                      </a:lnTo>
                      <a:lnTo>
                        <a:pt x="622" y="1468"/>
                      </a:lnTo>
                      <a:lnTo>
                        <a:pt x="659" y="1465"/>
                      </a:lnTo>
                      <a:cubicBezTo>
                        <a:pt x="1472" y="1404"/>
                        <a:pt x="2085" y="933"/>
                        <a:pt x="2085" y="370"/>
                      </a:cubicBezTo>
                      <a:cubicBezTo>
                        <a:pt x="2085" y="342"/>
                        <a:pt x="2083" y="314"/>
                        <a:pt x="2080" y="286"/>
                      </a:cubicBezTo>
                      <a:cubicBezTo>
                        <a:pt x="1877" y="723"/>
                        <a:pt x="1329" y="1039"/>
                        <a:pt x="665" y="1089"/>
                      </a:cubicBezTo>
                      <a:lnTo>
                        <a:pt x="622" y="1092"/>
                      </a:lnTo>
                      <a:lnTo>
                        <a:pt x="622" y="765"/>
                      </a:lnTo>
                      <a:lnTo>
                        <a:pt x="112" y="1275"/>
                      </a:lnTo>
                      <a:close/>
                    </a:path>
                  </a:pathLst>
                </a:custGeom>
                <a:solidFill>
                  <a:srgbClr val="30B5C5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68546" tIns="34273" rIns="68546" bIns="34273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15B0E8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176" name="矩形 175"/>
                <p:cNvSpPr/>
                <p:nvPr/>
              </p:nvSpPr>
              <p:spPr>
                <a:xfrm>
                  <a:off x="7322740" y="3754127"/>
                  <a:ext cx="3222873" cy="239069"/>
                </a:xfrm>
                <a:prstGeom prst="rect">
                  <a:avLst/>
                </a:prstGeom>
                <a:solidFill>
                  <a:srgbClr val="C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177" name="椭圆 176"/>
                <p:cNvSpPr/>
                <p:nvPr/>
              </p:nvSpPr>
              <p:spPr>
                <a:xfrm>
                  <a:off x="7026286" y="3680080"/>
                  <a:ext cx="383273" cy="387163"/>
                </a:xfrm>
                <a:prstGeom prst="ellipse">
                  <a:avLst/>
                </a:prstGeom>
                <a:solidFill>
                  <a:srgbClr val="C00000"/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178" name="文本框 177"/>
                <p:cNvSpPr txBox="1"/>
                <p:nvPr/>
              </p:nvSpPr>
              <p:spPr>
                <a:xfrm>
                  <a:off x="7430734" y="3489232"/>
                  <a:ext cx="1446269" cy="170308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1000">
                      <a:solidFill>
                        <a:srgbClr val="0070C0"/>
                      </a:solidFill>
                      <a:latin typeface="+mn-ea"/>
                    </a:defRPr>
                  </a:lvl1pPr>
                </a:lstStyle>
                <a:p>
                  <a:pPr marL="0" marR="0" lvl="0" indent="0" algn="l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NewSQL</a:t>
                  </a:r>
                  <a:endParaRPr kumimoji="0" lang="zh-CN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179" name="文本框 178"/>
                <p:cNvSpPr txBox="1"/>
                <p:nvPr/>
              </p:nvSpPr>
              <p:spPr>
                <a:xfrm>
                  <a:off x="8665251" y="3984733"/>
                  <a:ext cx="1880362" cy="136247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1000">
                      <a:solidFill>
                        <a:srgbClr val="0070C0"/>
                      </a:solidFill>
                      <a:latin typeface="+mn-ea"/>
                    </a:defRPr>
                  </a:lvl1pPr>
                </a:lstStyle>
                <a:p>
                  <a:pPr marL="0" marR="0" lvl="0" indent="0" algn="l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GaussDB</a:t>
                  </a:r>
                  <a:r>
                    <a:rPr kumimoji="0" lang="zh-CN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  </a:t>
                  </a:r>
                  <a:r>
                    <a:rPr kumimoji="0" lang="en-US" altLang="zh-CN" sz="8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Oceanbase</a:t>
                  </a:r>
                  <a:r>
                    <a:rPr kumimoji="0" lang="zh-CN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 </a:t>
                  </a:r>
                  <a:r>
                    <a:rPr kumimoji="0" lang="en-US" altLang="zh-CN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TIDB</a:t>
                  </a:r>
                  <a:endParaRPr kumimoji="0" lang="zh-CN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180" name="文本框 179"/>
                <p:cNvSpPr txBox="1"/>
                <p:nvPr/>
              </p:nvSpPr>
              <p:spPr>
                <a:xfrm>
                  <a:off x="7570491" y="3976269"/>
                  <a:ext cx="982532" cy="136247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1000">
                      <a:solidFill>
                        <a:srgbClr val="0070C0"/>
                      </a:solidFill>
                      <a:latin typeface="+mn-ea"/>
                    </a:defRPr>
                  </a:lvl1pPr>
                </a:lstStyle>
                <a:p>
                  <a:pPr marL="0" marR="0" lvl="0" indent="0" algn="l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Google Spanner</a:t>
                  </a:r>
                  <a:endParaRPr kumimoji="0" lang="zh-CN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182" name="矩形 181"/>
                <p:cNvSpPr/>
                <p:nvPr/>
              </p:nvSpPr>
              <p:spPr>
                <a:xfrm>
                  <a:off x="6659955" y="3460053"/>
                  <a:ext cx="635258" cy="178824"/>
                </a:xfrm>
                <a:prstGeom prst="rect">
                  <a:avLst/>
                </a:prstGeom>
                <a:solidFill>
                  <a:srgbClr val="666666"/>
                </a:solidFill>
              </p:spPr>
              <p:txBody>
                <a:bodyPr lIns="0" tIns="0" rIns="0" bIns="0">
                  <a:spAutoFit/>
                </a:bodyPr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高可扩展</a:t>
                  </a:r>
                </a:p>
              </p:txBody>
            </p:sp>
          </p:grpSp>
          <p:sp>
            <p:nvSpPr>
              <p:cNvPr id="175" name="矩形 88"/>
              <p:cNvSpPr>
                <a:spLocks noChangeArrowheads="1"/>
              </p:cNvSpPr>
              <p:nvPr/>
            </p:nvSpPr>
            <p:spPr bwMode="auto">
              <a:xfrm>
                <a:off x="6592194" y="4130993"/>
                <a:ext cx="634278" cy="178824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68453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68453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68453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68453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68453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68453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ACID</a:t>
                </a: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p:grpSp>
        <p:grpSp>
          <p:nvGrpSpPr>
            <p:cNvPr id="184" name="组合 183"/>
            <p:cNvGrpSpPr/>
            <p:nvPr/>
          </p:nvGrpSpPr>
          <p:grpSpPr bwMode="auto">
            <a:xfrm>
              <a:off x="445080" y="2729603"/>
              <a:ext cx="867643" cy="937758"/>
              <a:chOff x="527713" y="2553698"/>
              <a:chExt cx="873865" cy="967590"/>
            </a:xfrm>
          </p:grpSpPr>
          <p:sp>
            <p:nvSpPr>
              <p:cNvPr id="185" name="矩形 184"/>
              <p:cNvSpPr/>
              <p:nvPr/>
            </p:nvSpPr>
            <p:spPr>
              <a:xfrm>
                <a:off x="578495" y="2983904"/>
                <a:ext cx="823083" cy="537384"/>
              </a:xfrm>
              <a:prstGeom prst="rect">
                <a:avLst/>
              </a:prstGeom>
            </p:spPr>
            <p:txBody>
              <a:bodyPr lIns="0" tIns="0" rIns="0" bIns="0">
                <a:sp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DF4F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层次型数据库</a:t>
                </a:r>
                <a:endParaRPr kumimoji="0" lang="en-US" altLang="zh-CN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DF4F">
                      <a:lumMod val="50000"/>
                    </a:srgbClr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DF4F">
                        <a:lumMod val="50000"/>
                      </a:srgbClr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IBM</a:t>
                </a:r>
                <a:endPara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DF4F">
                      <a:lumMod val="50000"/>
                    </a:srgbClr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86" name="矩形 185"/>
              <p:cNvSpPr/>
              <p:nvPr/>
            </p:nvSpPr>
            <p:spPr>
              <a:xfrm>
                <a:off x="686405" y="2617275"/>
                <a:ext cx="520511" cy="161063"/>
              </a:xfrm>
              <a:prstGeom prst="rect">
                <a:avLst/>
              </a:prstGeom>
              <a:solidFill>
                <a:srgbClr val="666666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87" name="椭圆 186"/>
              <p:cNvSpPr/>
              <p:nvPr/>
            </p:nvSpPr>
            <p:spPr>
              <a:xfrm>
                <a:off x="527713" y="2553698"/>
                <a:ext cx="287762" cy="288218"/>
              </a:xfrm>
              <a:prstGeom prst="ellipse">
                <a:avLst/>
              </a:prstGeom>
              <a:solidFill>
                <a:srgbClr val="666666">
                  <a:lumMod val="60000"/>
                  <a:lumOff val="40000"/>
                </a:srgbClr>
              </a:solid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p:grpSp>
        <p:grpSp>
          <p:nvGrpSpPr>
            <p:cNvPr id="188" name="组合 187"/>
            <p:cNvGrpSpPr/>
            <p:nvPr/>
          </p:nvGrpSpPr>
          <p:grpSpPr bwMode="auto">
            <a:xfrm>
              <a:off x="428274" y="3791039"/>
              <a:ext cx="846632" cy="853973"/>
              <a:chOff x="509493" y="3648398"/>
              <a:chExt cx="854139" cy="880237"/>
            </a:xfrm>
          </p:grpSpPr>
          <p:sp>
            <p:nvSpPr>
              <p:cNvPr id="189" name="矩形 188"/>
              <p:cNvSpPr/>
              <p:nvPr/>
            </p:nvSpPr>
            <p:spPr>
              <a:xfrm>
                <a:off x="509493" y="3991803"/>
                <a:ext cx="854139" cy="5368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网状型数据库</a:t>
                </a:r>
                <a:endParaRPr kumimoji="0" lang="en-US" altLang="zh-CN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CODASTY</a:t>
                </a:r>
                <a:endPara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90" name="矩形 189"/>
              <p:cNvSpPr/>
              <p:nvPr/>
            </p:nvSpPr>
            <p:spPr>
              <a:xfrm>
                <a:off x="715080" y="3727169"/>
                <a:ext cx="521387" cy="158780"/>
              </a:xfrm>
              <a:prstGeom prst="rect">
                <a:avLst/>
              </a:prstGeom>
              <a:solidFill>
                <a:srgbClr val="666666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91" name="椭圆 190"/>
              <p:cNvSpPr/>
              <p:nvPr/>
            </p:nvSpPr>
            <p:spPr>
              <a:xfrm>
                <a:off x="558240" y="3648398"/>
                <a:ext cx="288246" cy="305754"/>
              </a:xfrm>
              <a:prstGeom prst="ellipse">
                <a:avLst/>
              </a:prstGeom>
              <a:solidFill>
                <a:srgbClr val="666666">
                  <a:lumMod val="50000"/>
                </a:srgbClr>
              </a:solid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p:grpSp>
        <p:sp>
          <p:nvSpPr>
            <p:cNvPr id="192" name="矩形 191"/>
            <p:cNvSpPr/>
            <p:nvPr/>
          </p:nvSpPr>
          <p:spPr>
            <a:xfrm>
              <a:off x="5877833" y="4517485"/>
              <a:ext cx="4470571" cy="44641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defTabSz="685800">
                <a:defRPr/>
              </a:pPr>
              <a:r>
                <a:rPr lang="zh-CN" altLang="en-US" sz="1050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通常不支持事务及</a:t>
              </a:r>
              <a:r>
                <a:rPr lang="en-US" altLang="zh-CN" sz="1050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SQL</a:t>
              </a:r>
              <a:r>
                <a:rPr lang="zh-CN" altLang="en-US" sz="1050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，性能、容量、可扩展性突出：</a:t>
              </a:r>
              <a:r>
                <a:rPr lang="en-US" altLang="zh-CN" sz="1050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KV</a:t>
              </a:r>
              <a:r>
                <a:rPr lang="zh-CN" altLang="en-US" sz="1050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、文档、图</a:t>
              </a:r>
            </a:p>
          </p:txBody>
        </p:sp>
        <p:grpSp>
          <p:nvGrpSpPr>
            <p:cNvPr id="193" name="组合 192"/>
            <p:cNvGrpSpPr/>
            <p:nvPr/>
          </p:nvGrpSpPr>
          <p:grpSpPr bwMode="auto">
            <a:xfrm>
              <a:off x="10450604" y="1903935"/>
              <a:ext cx="1241593" cy="3187670"/>
              <a:chOff x="10611925" y="1702816"/>
              <a:chExt cx="1251546" cy="3286546"/>
            </a:xfrm>
          </p:grpSpPr>
          <p:grpSp>
            <p:nvGrpSpPr>
              <p:cNvPr id="194" name="组合 11"/>
              <p:cNvGrpSpPr/>
              <p:nvPr/>
            </p:nvGrpSpPr>
            <p:grpSpPr bwMode="auto">
              <a:xfrm>
                <a:off x="10638091" y="1702816"/>
                <a:ext cx="1183776" cy="3286546"/>
                <a:chOff x="10693899" y="1649533"/>
                <a:chExt cx="1183897" cy="5026520"/>
              </a:xfrm>
            </p:grpSpPr>
            <p:sp>
              <p:nvSpPr>
                <p:cNvPr id="196" name="矩形 195"/>
                <p:cNvSpPr/>
                <p:nvPr/>
              </p:nvSpPr>
              <p:spPr>
                <a:xfrm>
                  <a:off x="10693899" y="1649533"/>
                  <a:ext cx="1183897" cy="5026520"/>
                </a:xfrm>
                <a:prstGeom prst="rect">
                  <a:avLst/>
                </a:prstGeom>
                <a:solidFill>
                  <a:srgbClr val="F2F2F2">
                    <a:alpha val="69804"/>
                  </a:srgbClr>
                </a:solidFill>
                <a:ln w="3175" cap="flat" cmpd="sng" algn="ctr">
                  <a:solidFill>
                    <a:srgbClr val="666666">
                      <a:lumMod val="8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197" name="文本框 135"/>
                <p:cNvSpPr txBox="1">
                  <a:spLocks noChangeArrowheads="1"/>
                </p:cNvSpPr>
                <p:nvPr/>
              </p:nvSpPr>
              <p:spPr bwMode="auto">
                <a:xfrm>
                  <a:off x="10796452" y="1887050"/>
                  <a:ext cx="960105" cy="521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68453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F1787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云原生</a:t>
                  </a:r>
                </a:p>
              </p:txBody>
            </p:sp>
            <p:sp>
              <p:nvSpPr>
                <p:cNvPr id="198" name="文本框 136"/>
                <p:cNvSpPr txBox="1">
                  <a:spLocks noChangeArrowheads="1"/>
                </p:cNvSpPr>
                <p:nvPr/>
              </p:nvSpPr>
              <p:spPr bwMode="auto">
                <a:xfrm>
                  <a:off x="10796452" y="2401910"/>
                  <a:ext cx="994234" cy="521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68453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F1787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智能化</a:t>
                  </a:r>
                </a:p>
              </p:txBody>
            </p:sp>
            <p:sp>
              <p:nvSpPr>
                <p:cNvPr id="199" name="文本框 137"/>
                <p:cNvSpPr txBox="1">
                  <a:spLocks noChangeArrowheads="1"/>
                </p:cNvSpPr>
                <p:nvPr/>
              </p:nvSpPr>
              <p:spPr bwMode="auto">
                <a:xfrm>
                  <a:off x="10796452" y="2973372"/>
                  <a:ext cx="995302" cy="521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68453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F1787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分布式</a:t>
                  </a:r>
                  <a:endPara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F1787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200" name="文本框 139"/>
                <p:cNvSpPr txBox="1">
                  <a:spLocks noChangeArrowheads="1"/>
                </p:cNvSpPr>
                <p:nvPr/>
              </p:nvSpPr>
              <p:spPr bwMode="auto">
                <a:xfrm>
                  <a:off x="10796452" y="3495381"/>
                  <a:ext cx="1004578" cy="5214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68453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F1787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端边云</a:t>
                  </a:r>
                </a:p>
              </p:txBody>
            </p:sp>
          </p:grpSp>
          <p:sp>
            <p:nvSpPr>
              <p:cNvPr id="195" name="文本框 117"/>
              <p:cNvSpPr txBox="1">
                <a:spLocks noChangeArrowheads="1"/>
              </p:cNvSpPr>
              <p:nvPr/>
            </p:nvSpPr>
            <p:spPr bwMode="auto">
              <a:xfrm>
                <a:off x="10611925" y="3648455"/>
                <a:ext cx="1251546" cy="1144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68453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68453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68453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68453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68453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68453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软硬协同</a:t>
                </a:r>
                <a:endParaRPr kumimoji="0" lang="en-US" altLang="zh-CN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marL="0" marR="0" lvl="0" indent="0" algn="ctr" defTabSz="68453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安全隐私</a:t>
                </a:r>
                <a:endParaRPr kumimoji="0" lang="en-US" altLang="zh-CN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marL="0" marR="0" lvl="0" indent="0" algn="ctr" defTabSz="68453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多模处理</a:t>
                </a:r>
                <a:endParaRPr kumimoji="0" lang="en-US" altLang="zh-CN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marL="0" marR="0" lvl="0" indent="0" algn="ctr" defTabSz="68453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智能管理</a:t>
                </a:r>
                <a:endParaRPr kumimoji="0" lang="en-US" altLang="zh-CN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p:grpSp>
        <p:grpSp>
          <p:nvGrpSpPr>
            <p:cNvPr id="212" name="组合 211"/>
            <p:cNvGrpSpPr/>
            <p:nvPr/>
          </p:nvGrpSpPr>
          <p:grpSpPr bwMode="auto">
            <a:xfrm>
              <a:off x="8684076" y="2598156"/>
              <a:ext cx="1700042" cy="766108"/>
              <a:chOff x="8832226" y="2419448"/>
              <a:chExt cx="1713387" cy="788479"/>
            </a:xfrm>
          </p:grpSpPr>
          <p:sp>
            <p:nvSpPr>
              <p:cNvPr id="213" name="椭圆 212"/>
              <p:cNvSpPr/>
              <p:nvPr/>
            </p:nvSpPr>
            <p:spPr>
              <a:xfrm>
                <a:off x="9156649" y="2666772"/>
                <a:ext cx="287956" cy="287489"/>
              </a:xfrm>
              <a:prstGeom prst="ellipse">
                <a:avLst/>
              </a:prstGeom>
              <a:solidFill>
                <a:srgbClr val="E9002F">
                  <a:lumMod val="60000"/>
                  <a:lumOff val="40000"/>
                </a:srgbClr>
              </a:solid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grpSp>
            <p:nvGrpSpPr>
              <p:cNvPr id="214" name="组合 161"/>
              <p:cNvGrpSpPr/>
              <p:nvPr/>
            </p:nvGrpSpPr>
            <p:grpSpPr bwMode="auto">
              <a:xfrm>
                <a:off x="8832226" y="2419448"/>
                <a:ext cx="1713387" cy="788479"/>
                <a:chOff x="8832226" y="2419448"/>
                <a:chExt cx="1713387" cy="788479"/>
              </a:xfrm>
            </p:grpSpPr>
            <p:sp>
              <p:nvSpPr>
                <p:cNvPr id="215" name="Striped Right Arrow 45"/>
                <p:cNvSpPr/>
                <p:nvPr/>
              </p:nvSpPr>
              <p:spPr>
                <a:xfrm rot="16200000" flipH="1">
                  <a:off x="9147323" y="2927585"/>
                  <a:ext cx="249439" cy="311246"/>
                </a:xfrm>
                <a:custGeom>
                  <a:avLst/>
                  <a:gdLst>
                    <a:gd name="T0" fmla="*/ 702 w 2164"/>
                    <a:gd name="T1" fmla="*/ 1977 h 1977"/>
                    <a:gd name="T2" fmla="*/ 0 w 2164"/>
                    <a:gd name="T3" fmla="*/ 1275 h 1977"/>
                    <a:gd name="T4" fmla="*/ 702 w 2164"/>
                    <a:gd name="T5" fmla="*/ 573 h 1977"/>
                    <a:gd name="T6" fmla="*/ 702 w 2164"/>
                    <a:gd name="T7" fmla="*/ 1006 h 1977"/>
                    <a:gd name="T8" fmla="*/ 2054 w 2164"/>
                    <a:gd name="T9" fmla="*/ 131 h 1977"/>
                    <a:gd name="T10" fmla="*/ 2092 w 2164"/>
                    <a:gd name="T11" fmla="*/ 0 h 1977"/>
                    <a:gd name="T12" fmla="*/ 2130 w 2164"/>
                    <a:gd name="T13" fmla="*/ 131 h 1977"/>
                    <a:gd name="T14" fmla="*/ 2164 w 2164"/>
                    <a:gd name="T15" fmla="*/ 370 h 1977"/>
                    <a:gd name="T16" fmla="*/ 702 w 2164"/>
                    <a:gd name="T17" fmla="*/ 1542 h 1977"/>
                    <a:gd name="T18" fmla="*/ 702 w 2164"/>
                    <a:gd name="T19" fmla="*/ 1977 h 1977"/>
                    <a:gd name="T20" fmla="*/ 702 w 2164"/>
                    <a:gd name="T21" fmla="*/ 1977 h 1977"/>
                    <a:gd name="T22" fmla="*/ 112 w 2164"/>
                    <a:gd name="T23" fmla="*/ 1275 h 1977"/>
                    <a:gd name="T24" fmla="*/ 622 w 2164"/>
                    <a:gd name="T25" fmla="*/ 1785 h 1977"/>
                    <a:gd name="T26" fmla="*/ 622 w 2164"/>
                    <a:gd name="T27" fmla="*/ 1468 h 1977"/>
                    <a:gd name="T28" fmla="*/ 659 w 2164"/>
                    <a:gd name="T29" fmla="*/ 1465 h 1977"/>
                    <a:gd name="T30" fmla="*/ 2085 w 2164"/>
                    <a:gd name="T31" fmla="*/ 370 h 1977"/>
                    <a:gd name="T32" fmla="*/ 2080 w 2164"/>
                    <a:gd name="T33" fmla="*/ 286 h 1977"/>
                    <a:gd name="T34" fmla="*/ 665 w 2164"/>
                    <a:gd name="T35" fmla="*/ 1089 h 1977"/>
                    <a:gd name="T36" fmla="*/ 622 w 2164"/>
                    <a:gd name="T37" fmla="*/ 1092 h 1977"/>
                    <a:gd name="T38" fmla="*/ 622 w 2164"/>
                    <a:gd name="T39" fmla="*/ 765 h 1977"/>
                    <a:gd name="T40" fmla="*/ 112 w 2164"/>
                    <a:gd name="T41" fmla="*/ 1275 h 19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4" h="1977">
                      <a:moveTo>
                        <a:pt x="702" y="1977"/>
                      </a:moveTo>
                      <a:lnTo>
                        <a:pt x="0" y="1275"/>
                      </a:lnTo>
                      <a:lnTo>
                        <a:pt x="702" y="573"/>
                      </a:lnTo>
                      <a:lnTo>
                        <a:pt x="702" y="1006"/>
                      </a:lnTo>
                      <a:cubicBezTo>
                        <a:pt x="1369" y="943"/>
                        <a:pt x="1921" y="587"/>
                        <a:pt x="2054" y="131"/>
                      </a:cubicBezTo>
                      <a:lnTo>
                        <a:pt x="2092" y="0"/>
                      </a:lnTo>
                      <a:lnTo>
                        <a:pt x="2130" y="131"/>
                      </a:lnTo>
                      <a:cubicBezTo>
                        <a:pt x="2153" y="210"/>
                        <a:pt x="2164" y="290"/>
                        <a:pt x="2164" y="370"/>
                      </a:cubicBezTo>
                      <a:cubicBezTo>
                        <a:pt x="2164" y="967"/>
                        <a:pt x="1538" y="1466"/>
                        <a:pt x="702" y="1542"/>
                      </a:cubicBezTo>
                      <a:lnTo>
                        <a:pt x="702" y="1977"/>
                      </a:lnTo>
                      <a:lnTo>
                        <a:pt x="702" y="1977"/>
                      </a:lnTo>
                      <a:close/>
                      <a:moveTo>
                        <a:pt x="112" y="1275"/>
                      </a:moveTo>
                      <a:lnTo>
                        <a:pt x="622" y="1785"/>
                      </a:lnTo>
                      <a:lnTo>
                        <a:pt x="622" y="1468"/>
                      </a:lnTo>
                      <a:lnTo>
                        <a:pt x="659" y="1465"/>
                      </a:lnTo>
                      <a:cubicBezTo>
                        <a:pt x="1472" y="1404"/>
                        <a:pt x="2085" y="933"/>
                        <a:pt x="2085" y="370"/>
                      </a:cubicBezTo>
                      <a:cubicBezTo>
                        <a:pt x="2085" y="342"/>
                        <a:pt x="2083" y="314"/>
                        <a:pt x="2080" y="286"/>
                      </a:cubicBezTo>
                      <a:cubicBezTo>
                        <a:pt x="1877" y="723"/>
                        <a:pt x="1329" y="1039"/>
                        <a:pt x="665" y="1089"/>
                      </a:cubicBezTo>
                      <a:lnTo>
                        <a:pt x="622" y="1092"/>
                      </a:lnTo>
                      <a:lnTo>
                        <a:pt x="622" y="765"/>
                      </a:lnTo>
                      <a:lnTo>
                        <a:pt x="112" y="1275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68546" tIns="34273" rIns="68546" bIns="34273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grpSp>
              <p:nvGrpSpPr>
                <p:cNvPr id="216" name="组合 93"/>
                <p:cNvGrpSpPr/>
                <p:nvPr/>
              </p:nvGrpSpPr>
              <p:grpSpPr bwMode="auto">
                <a:xfrm>
                  <a:off x="8832226" y="2419448"/>
                  <a:ext cx="1713387" cy="737749"/>
                  <a:chOff x="8832226" y="2419448"/>
                  <a:chExt cx="1713387" cy="737749"/>
                </a:xfrm>
              </p:grpSpPr>
              <p:sp>
                <p:nvSpPr>
                  <p:cNvPr id="217" name="Striped Right Arrow 45"/>
                  <p:cNvSpPr/>
                  <p:nvPr/>
                </p:nvSpPr>
                <p:spPr>
                  <a:xfrm rot="5400000" flipH="1" flipV="1">
                    <a:off x="9111329" y="2388544"/>
                    <a:ext cx="249439" cy="311247"/>
                  </a:xfrm>
                  <a:custGeom>
                    <a:avLst/>
                    <a:gdLst>
                      <a:gd name="T0" fmla="*/ 702 w 2164"/>
                      <a:gd name="T1" fmla="*/ 1977 h 1977"/>
                      <a:gd name="T2" fmla="*/ 0 w 2164"/>
                      <a:gd name="T3" fmla="*/ 1275 h 1977"/>
                      <a:gd name="T4" fmla="*/ 702 w 2164"/>
                      <a:gd name="T5" fmla="*/ 573 h 1977"/>
                      <a:gd name="T6" fmla="*/ 702 w 2164"/>
                      <a:gd name="T7" fmla="*/ 1006 h 1977"/>
                      <a:gd name="T8" fmla="*/ 2054 w 2164"/>
                      <a:gd name="T9" fmla="*/ 131 h 1977"/>
                      <a:gd name="T10" fmla="*/ 2092 w 2164"/>
                      <a:gd name="T11" fmla="*/ 0 h 1977"/>
                      <a:gd name="T12" fmla="*/ 2130 w 2164"/>
                      <a:gd name="T13" fmla="*/ 131 h 1977"/>
                      <a:gd name="T14" fmla="*/ 2164 w 2164"/>
                      <a:gd name="T15" fmla="*/ 370 h 1977"/>
                      <a:gd name="T16" fmla="*/ 702 w 2164"/>
                      <a:gd name="T17" fmla="*/ 1542 h 1977"/>
                      <a:gd name="T18" fmla="*/ 702 w 2164"/>
                      <a:gd name="T19" fmla="*/ 1977 h 1977"/>
                      <a:gd name="T20" fmla="*/ 702 w 2164"/>
                      <a:gd name="T21" fmla="*/ 1977 h 1977"/>
                      <a:gd name="T22" fmla="*/ 112 w 2164"/>
                      <a:gd name="T23" fmla="*/ 1275 h 1977"/>
                      <a:gd name="T24" fmla="*/ 622 w 2164"/>
                      <a:gd name="T25" fmla="*/ 1785 h 1977"/>
                      <a:gd name="T26" fmla="*/ 622 w 2164"/>
                      <a:gd name="T27" fmla="*/ 1468 h 1977"/>
                      <a:gd name="T28" fmla="*/ 659 w 2164"/>
                      <a:gd name="T29" fmla="*/ 1465 h 1977"/>
                      <a:gd name="T30" fmla="*/ 2085 w 2164"/>
                      <a:gd name="T31" fmla="*/ 370 h 1977"/>
                      <a:gd name="T32" fmla="*/ 2080 w 2164"/>
                      <a:gd name="T33" fmla="*/ 286 h 1977"/>
                      <a:gd name="T34" fmla="*/ 665 w 2164"/>
                      <a:gd name="T35" fmla="*/ 1089 h 1977"/>
                      <a:gd name="T36" fmla="*/ 622 w 2164"/>
                      <a:gd name="T37" fmla="*/ 1092 h 1977"/>
                      <a:gd name="T38" fmla="*/ 622 w 2164"/>
                      <a:gd name="T39" fmla="*/ 765 h 1977"/>
                      <a:gd name="T40" fmla="*/ 112 w 2164"/>
                      <a:gd name="T41" fmla="*/ 1275 h 19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164" h="1977">
                        <a:moveTo>
                          <a:pt x="702" y="1977"/>
                        </a:moveTo>
                        <a:lnTo>
                          <a:pt x="0" y="1275"/>
                        </a:lnTo>
                        <a:lnTo>
                          <a:pt x="702" y="573"/>
                        </a:lnTo>
                        <a:lnTo>
                          <a:pt x="702" y="1006"/>
                        </a:lnTo>
                        <a:cubicBezTo>
                          <a:pt x="1369" y="943"/>
                          <a:pt x="1921" y="587"/>
                          <a:pt x="2054" y="131"/>
                        </a:cubicBezTo>
                        <a:lnTo>
                          <a:pt x="2092" y="0"/>
                        </a:lnTo>
                        <a:lnTo>
                          <a:pt x="2130" y="131"/>
                        </a:lnTo>
                        <a:cubicBezTo>
                          <a:pt x="2153" y="210"/>
                          <a:pt x="2164" y="290"/>
                          <a:pt x="2164" y="370"/>
                        </a:cubicBezTo>
                        <a:cubicBezTo>
                          <a:pt x="2164" y="967"/>
                          <a:pt x="1538" y="1466"/>
                          <a:pt x="702" y="1542"/>
                        </a:cubicBezTo>
                        <a:lnTo>
                          <a:pt x="702" y="1977"/>
                        </a:lnTo>
                        <a:lnTo>
                          <a:pt x="702" y="1977"/>
                        </a:lnTo>
                        <a:close/>
                        <a:moveTo>
                          <a:pt x="112" y="1275"/>
                        </a:moveTo>
                        <a:lnTo>
                          <a:pt x="622" y="1785"/>
                        </a:lnTo>
                        <a:lnTo>
                          <a:pt x="622" y="1468"/>
                        </a:lnTo>
                        <a:lnTo>
                          <a:pt x="659" y="1465"/>
                        </a:lnTo>
                        <a:cubicBezTo>
                          <a:pt x="1472" y="1404"/>
                          <a:pt x="2085" y="933"/>
                          <a:pt x="2085" y="370"/>
                        </a:cubicBezTo>
                        <a:cubicBezTo>
                          <a:pt x="2085" y="342"/>
                          <a:pt x="2083" y="314"/>
                          <a:pt x="2080" y="286"/>
                        </a:cubicBezTo>
                        <a:cubicBezTo>
                          <a:pt x="1877" y="723"/>
                          <a:pt x="1329" y="1039"/>
                          <a:pt x="665" y="1089"/>
                        </a:cubicBezTo>
                        <a:lnTo>
                          <a:pt x="622" y="1092"/>
                        </a:lnTo>
                        <a:lnTo>
                          <a:pt x="622" y="765"/>
                        </a:lnTo>
                        <a:lnTo>
                          <a:pt x="112" y="1275"/>
                        </a:lnTo>
                        <a:close/>
                      </a:path>
                    </a:pathLst>
                  </a:custGeom>
                  <a:solidFill>
                    <a:srgbClr val="30B5C5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68546" tIns="34273" rIns="68546" bIns="34273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15B0E8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endParaRPr>
                  </a:p>
                </p:txBody>
              </p:sp>
              <p:sp>
                <p:nvSpPr>
                  <p:cNvPr id="218" name="矩形 217"/>
                  <p:cNvSpPr/>
                  <p:nvPr/>
                </p:nvSpPr>
                <p:spPr>
                  <a:xfrm>
                    <a:off x="9306979" y="2730189"/>
                    <a:ext cx="1238634" cy="171225"/>
                  </a:xfrm>
                  <a:prstGeom prst="rect">
                    <a:avLst/>
                  </a:prstGeom>
                  <a:solidFill>
                    <a:srgbClr val="E9002F">
                      <a:lumMod val="60000"/>
                      <a:lumOff val="4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6858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endParaRPr>
                  </a:p>
                </p:txBody>
              </p:sp>
              <p:sp>
                <p:nvSpPr>
                  <p:cNvPr id="219" name="矩形 218"/>
                  <p:cNvSpPr/>
                  <p:nvPr/>
                </p:nvSpPr>
                <p:spPr>
                  <a:xfrm>
                    <a:off x="8832226" y="2519073"/>
                    <a:ext cx="421347" cy="638124"/>
                  </a:xfrm>
                  <a:prstGeom prst="rect">
                    <a:avLst/>
                  </a:prstGeom>
                </p:spPr>
                <p:txBody>
                  <a:bodyPr>
                    <a:spAutoFit/>
                  </a:bodyPr>
                  <a:lstStyle/>
                  <a:p>
                    <a:pPr marL="0" marR="0" lvl="0" indent="0" defTabSz="6858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F0000">
                            <a:lumMod val="40000"/>
                            <a:lumOff val="60000"/>
                          </a:srgbClr>
                        </a:solidFill>
                        <a:effectLst/>
                        <a:uLnTx/>
                        <a:uFillTx/>
                        <a:latin typeface="微软雅黑" panose="020B0503020204020204" pitchFamily="82" charset="2"/>
                        <a:ea typeface="微软雅黑" panose="020B0503020204020204" pitchFamily="82" charset="2"/>
                      </a:rPr>
                      <a:t>云原生</a:t>
                    </a:r>
                    <a:endParaRPr kumimoji="0" lang="en-US" altLang="zh-CN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F0000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endParaRPr>
                  </a:p>
                </p:txBody>
              </p:sp>
              <p:sp>
                <p:nvSpPr>
                  <p:cNvPr id="220" name="文本框 219"/>
                  <p:cNvSpPr txBox="1"/>
                  <p:nvPr/>
                </p:nvSpPr>
                <p:spPr>
                  <a:xfrm>
                    <a:off x="9705037" y="2905642"/>
                    <a:ext cx="760119" cy="178675"/>
                  </a:xfrm>
                  <a:prstGeom prst="rect">
                    <a:avLst/>
                  </a:prstGeom>
                  <a:noFill/>
                </p:spPr>
                <p:txBody>
                  <a:bodyPr lIns="0" tIns="0" rIns="0" bIns="0">
                    <a:spAutoFit/>
                  </a:bodyPr>
                  <a:lstStyle>
                    <a:defPPr>
                      <a:defRPr lang="zh-CN"/>
                    </a:defPPr>
                    <a:lvl1pPr algn="ctr">
                      <a:defRPr sz="1000">
                        <a:solidFill>
                          <a:srgbClr val="0070C0"/>
                        </a:solidFill>
                        <a:latin typeface="+mn-ea"/>
                      </a:defRPr>
                    </a:lvl1pPr>
                  </a:lstStyle>
                  <a:p>
                    <a:pPr marL="0" marR="0" lvl="0" indent="0" algn="l" defTabSz="6858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F0000">
                            <a:lumMod val="40000"/>
                            <a:lumOff val="60000"/>
                          </a:srgbClr>
                        </a:solidFill>
                        <a:effectLst/>
                        <a:uLnTx/>
                        <a:uFillTx/>
                        <a:latin typeface="微软雅黑" panose="020B0503020204020204" pitchFamily="82" charset="2"/>
                        <a:ea typeface="微软雅黑" panose="020B0503020204020204" pitchFamily="82" charset="2"/>
                      </a:rPr>
                      <a:t>Aurora</a:t>
                    </a:r>
                    <a:endParaRPr kumimoji="0" lang="zh-CN" alt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F0000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endParaRPr>
                  </a:p>
                </p:txBody>
              </p:sp>
              <p:sp>
                <p:nvSpPr>
                  <p:cNvPr id="221" name="文本框 220"/>
                  <p:cNvSpPr txBox="1"/>
                  <p:nvPr/>
                </p:nvSpPr>
                <p:spPr>
                  <a:xfrm>
                    <a:off x="9688098" y="2537826"/>
                    <a:ext cx="762238" cy="178675"/>
                  </a:xfrm>
                  <a:prstGeom prst="rect">
                    <a:avLst/>
                  </a:prstGeom>
                  <a:noFill/>
                </p:spPr>
                <p:txBody>
                  <a:bodyPr lIns="0" tIns="0" rIns="0" bIns="0">
                    <a:spAutoFit/>
                  </a:bodyPr>
                  <a:lstStyle>
                    <a:defPPr>
                      <a:defRPr lang="zh-CN"/>
                    </a:defPPr>
                    <a:lvl1pPr algn="ctr">
                      <a:defRPr sz="1000">
                        <a:solidFill>
                          <a:srgbClr val="0070C0"/>
                        </a:solidFill>
                        <a:latin typeface="+mn-ea"/>
                      </a:defRPr>
                    </a:lvl1pPr>
                  </a:lstStyle>
                  <a:p>
                    <a:pPr marL="0" marR="0" lvl="0" indent="0" algn="l" defTabSz="6858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F0000">
                            <a:lumMod val="40000"/>
                            <a:lumOff val="60000"/>
                          </a:srgbClr>
                        </a:solidFill>
                        <a:effectLst/>
                        <a:uLnTx/>
                        <a:uFillTx/>
                        <a:latin typeface="微软雅黑" panose="020B0503020204020204" pitchFamily="82" charset="2"/>
                        <a:ea typeface="微软雅黑" panose="020B0503020204020204" pitchFamily="82" charset="2"/>
                      </a:rPr>
                      <a:t>Snowflake</a:t>
                    </a:r>
                    <a:endParaRPr kumimoji="0" lang="zh-CN" alt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F0000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endParaRPr>
                  </a:p>
                </p:txBody>
              </p:sp>
            </p:grpSp>
          </p:grpSp>
        </p:grpSp>
        <p:grpSp>
          <p:nvGrpSpPr>
            <p:cNvPr id="222" name="组合 221"/>
            <p:cNvGrpSpPr/>
            <p:nvPr/>
          </p:nvGrpSpPr>
          <p:grpSpPr bwMode="auto">
            <a:xfrm>
              <a:off x="5888336" y="1842318"/>
              <a:ext cx="4495781" cy="659305"/>
              <a:chOff x="6014439" y="1640028"/>
              <a:chExt cx="4531175" cy="679380"/>
            </a:xfrm>
          </p:grpSpPr>
          <p:sp>
            <p:nvSpPr>
              <p:cNvPr id="223" name="矩形 222"/>
              <p:cNvSpPr/>
              <p:nvPr/>
            </p:nvSpPr>
            <p:spPr>
              <a:xfrm>
                <a:off x="7170524" y="1775481"/>
                <a:ext cx="3375090" cy="173549"/>
              </a:xfrm>
              <a:prstGeom prst="rect">
                <a:avLst/>
              </a:prstGeom>
              <a:solidFill>
                <a:srgbClr val="666666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grpSp>
            <p:nvGrpSpPr>
              <p:cNvPr id="224" name="组合 112"/>
              <p:cNvGrpSpPr/>
              <p:nvPr/>
            </p:nvGrpSpPr>
            <p:grpSpPr bwMode="auto">
              <a:xfrm>
                <a:off x="6014439" y="1640028"/>
                <a:ext cx="4088645" cy="679380"/>
                <a:chOff x="6014439" y="1640028"/>
                <a:chExt cx="4088645" cy="679380"/>
              </a:xfrm>
            </p:grpSpPr>
            <p:sp>
              <p:nvSpPr>
                <p:cNvPr id="225" name="矩形 224"/>
                <p:cNvSpPr/>
                <p:nvPr/>
              </p:nvSpPr>
              <p:spPr>
                <a:xfrm>
                  <a:off x="6238880" y="1735268"/>
                  <a:ext cx="957052" cy="178892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大数据</a:t>
                  </a:r>
                </a:p>
              </p:txBody>
            </p:sp>
            <p:sp>
              <p:nvSpPr>
                <p:cNvPr id="226" name="椭圆 225"/>
                <p:cNvSpPr/>
                <p:nvPr/>
              </p:nvSpPr>
              <p:spPr>
                <a:xfrm>
                  <a:off x="7043482" y="1640028"/>
                  <a:ext cx="404419" cy="416940"/>
                </a:xfrm>
                <a:prstGeom prst="ellipse">
                  <a:avLst/>
                </a:prstGeom>
                <a:solidFill>
                  <a:srgbClr val="666666">
                    <a:lumMod val="60000"/>
                    <a:lumOff val="40000"/>
                  </a:srgb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227" name="文本框 226"/>
                <p:cNvSpPr txBox="1"/>
                <p:nvPr/>
              </p:nvSpPr>
              <p:spPr>
                <a:xfrm>
                  <a:off x="7562238" y="1781830"/>
                  <a:ext cx="1397465" cy="178892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1000">
                      <a:solidFill>
                        <a:srgbClr val="0070C0"/>
                      </a:solidFill>
                      <a:latin typeface="+mn-ea"/>
                    </a:defRPr>
                  </a:lvl1pPr>
                </a:lstStyle>
                <a:p>
                  <a:pPr marL="0" marR="0" lvl="0" indent="0" algn="l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Hadoop</a:t>
                  </a:r>
                  <a:r>
                    <a:rPr kumimoji="0" lang="zh-CN" alt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、</a:t>
                  </a:r>
                  <a:r>
                    <a:rPr kumimoji="0" lang="en-US" altLang="zh-CN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Hive</a:t>
                  </a:r>
                  <a:endPara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228" name="文本框 227"/>
                <p:cNvSpPr txBox="1"/>
                <p:nvPr/>
              </p:nvSpPr>
              <p:spPr>
                <a:xfrm>
                  <a:off x="8705619" y="1775480"/>
                  <a:ext cx="1397465" cy="178892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1000">
                      <a:solidFill>
                        <a:srgbClr val="0070C0"/>
                      </a:solidFill>
                      <a:latin typeface="+mn-ea"/>
                    </a:defRPr>
                  </a:lvl1pPr>
                </a:lstStyle>
                <a:p>
                  <a:pPr marL="0" marR="0" lvl="0" indent="0" algn="l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Spark</a:t>
                  </a:r>
                  <a:r>
                    <a:rPr kumimoji="0" lang="zh-CN" alt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、</a:t>
                  </a:r>
                  <a:r>
                    <a:rPr kumimoji="0" lang="en-US" altLang="zh-CN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Spark</a:t>
                  </a:r>
                  <a:r>
                    <a:rPr kumimoji="0" lang="zh-CN" alt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 </a:t>
                  </a:r>
                  <a:r>
                    <a:rPr kumimoji="0" lang="en-US" altLang="zh-CN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SQL</a:t>
                  </a:r>
                  <a:endPara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229" name="Striped Right Arrow 45"/>
                <p:cNvSpPr/>
                <p:nvPr/>
              </p:nvSpPr>
              <p:spPr>
                <a:xfrm rot="21119314" flipH="1" flipV="1">
                  <a:off x="6014439" y="2008290"/>
                  <a:ext cx="1113737" cy="311118"/>
                </a:xfrm>
                <a:custGeom>
                  <a:avLst/>
                  <a:gdLst>
                    <a:gd name="T0" fmla="*/ 702 w 2164"/>
                    <a:gd name="T1" fmla="*/ 1977 h 1977"/>
                    <a:gd name="T2" fmla="*/ 0 w 2164"/>
                    <a:gd name="T3" fmla="*/ 1275 h 1977"/>
                    <a:gd name="T4" fmla="*/ 702 w 2164"/>
                    <a:gd name="T5" fmla="*/ 573 h 1977"/>
                    <a:gd name="T6" fmla="*/ 702 w 2164"/>
                    <a:gd name="T7" fmla="*/ 1006 h 1977"/>
                    <a:gd name="T8" fmla="*/ 2054 w 2164"/>
                    <a:gd name="T9" fmla="*/ 131 h 1977"/>
                    <a:gd name="T10" fmla="*/ 2092 w 2164"/>
                    <a:gd name="T11" fmla="*/ 0 h 1977"/>
                    <a:gd name="T12" fmla="*/ 2130 w 2164"/>
                    <a:gd name="T13" fmla="*/ 131 h 1977"/>
                    <a:gd name="T14" fmla="*/ 2164 w 2164"/>
                    <a:gd name="T15" fmla="*/ 370 h 1977"/>
                    <a:gd name="T16" fmla="*/ 702 w 2164"/>
                    <a:gd name="T17" fmla="*/ 1542 h 1977"/>
                    <a:gd name="T18" fmla="*/ 702 w 2164"/>
                    <a:gd name="T19" fmla="*/ 1977 h 1977"/>
                    <a:gd name="T20" fmla="*/ 702 w 2164"/>
                    <a:gd name="T21" fmla="*/ 1977 h 1977"/>
                    <a:gd name="T22" fmla="*/ 112 w 2164"/>
                    <a:gd name="T23" fmla="*/ 1275 h 1977"/>
                    <a:gd name="T24" fmla="*/ 622 w 2164"/>
                    <a:gd name="T25" fmla="*/ 1785 h 1977"/>
                    <a:gd name="T26" fmla="*/ 622 w 2164"/>
                    <a:gd name="T27" fmla="*/ 1468 h 1977"/>
                    <a:gd name="T28" fmla="*/ 659 w 2164"/>
                    <a:gd name="T29" fmla="*/ 1465 h 1977"/>
                    <a:gd name="T30" fmla="*/ 2085 w 2164"/>
                    <a:gd name="T31" fmla="*/ 370 h 1977"/>
                    <a:gd name="T32" fmla="*/ 2080 w 2164"/>
                    <a:gd name="T33" fmla="*/ 286 h 1977"/>
                    <a:gd name="T34" fmla="*/ 665 w 2164"/>
                    <a:gd name="T35" fmla="*/ 1089 h 1977"/>
                    <a:gd name="T36" fmla="*/ 622 w 2164"/>
                    <a:gd name="T37" fmla="*/ 1092 h 1977"/>
                    <a:gd name="T38" fmla="*/ 622 w 2164"/>
                    <a:gd name="T39" fmla="*/ 765 h 1977"/>
                    <a:gd name="T40" fmla="*/ 112 w 2164"/>
                    <a:gd name="T41" fmla="*/ 1275 h 19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4" h="1977">
                      <a:moveTo>
                        <a:pt x="702" y="1977"/>
                      </a:moveTo>
                      <a:lnTo>
                        <a:pt x="0" y="1275"/>
                      </a:lnTo>
                      <a:lnTo>
                        <a:pt x="702" y="573"/>
                      </a:lnTo>
                      <a:lnTo>
                        <a:pt x="702" y="1006"/>
                      </a:lnTo>
                      <a:cubicBezTo>
                        <a:pt x="1369" y="943"/>
                        <a:pt x="1921" y="587"/>
                        <a:pt x="2054" y="131"/>
                      </a:cubicBezTo>
                      <a:lnTo>
                        <a:pt x="2092" y="0"/>
                      </a:lnTo>
                      <a:lnTo>
                        <a:pt x="2130" y="131"/>
                      </a:lnTo>
                      <a:cubicBezTo>
                        <a:pt x="2153" y="210"/>
                        <a:pt x="2164" y="290"/>
                        <a:pt x="2164" y="370"/>
                      </a:cubicBezTo>
                      <a:cubicBezTo>
                        <a:pt x="2164" y="967"/>
                        <a:pt x="1538" y="1466"/>
                        <a:pt x="702" y="1542"/>
                      </a:cubicBezTo>
                      <a:lnTo>
                        <a:pt x="702" y="1977"/>
                      </a:lnTo>
                      <a:lnTo>
                        <a:pt x="702" y="1977"/>
                      </a:lnTo>
                      <a:close/>
                      <a:moveTo>
                        <a:pt x="112" y="1275"/>
                      </a:moveTo>
                      <a:lnTo>
                        <a:pt x="622" y="1785"/>
                      </a:lnTo>
                      <a:lnTo>
                        <a:pt x="622" y="1468"/>
                      </a:lnTo>
                      <a:lnTo>
                        <a:pt x="659" y="1465"/>
                      </a:lnTo>
                      <a:cubicBezTo>
                        <a:pt x="1472" y="1404"/>
                        <a:pt x="2085" y="933"/>
                        <a:pt x="2085" y="370"/>
                      </a:cubicBezTo>
                      <a:cubicBezTo>
                        <a:pt x="2085" y="342"/>
                        <a:pt x="2083" y="314"/>
                        <a:pt x="2080" y="286"/>
                      </a:cubicBezTo>
                      <a:cubicBezTo>
                        <a:pt x="1877" y="723"/>
                        <a:pt x="1329" y="1039"/>
                        <a:pt x="665" y="1089"/>
                      </a:cubicBezTo>
                      <a:lnTo>
                        <a:pt x="622" y="1092"/>
                      </a:lnTo>
                      <a:lnTo>
                        <a:pt x="622" y="765"/>
                      </a:lnTo>
                      <a:lnTo>
                        <a:pt x="112" y="1275"/>
                      </a:lnTo>
                      <a:close/>
                    </a:path>
                  </a:pathLst>
                </a:custGeom>
                <a:solidFill>
                  <a:srgbClr val="30B5C5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68546" tIns="34273" rIns="68546" bIns="34273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15B0E8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</p:grpSp>
        </p:grpSp>
        <p:grpSp>
          <p:nvGrpSpPr>
            <p:cNvPr id="230" name="组合 229"/>
            <p:cNvGrpSpPr/>
            <p:nvPr/>
          </p:nvGrpSpPr>
          <p:grpSpPr bwMode="auto">
            <a:xfrm>
              <a:off x="9333700" y="2088786"/>
              <a:ext cx="1109035" cy="418996"/>
              <a:chOff x="9486426" y="1893564"/>
              <a:chExt cx="1118209" cy="431194"/>
            </a:xfrm>
          </p:grpSpPr>
          <p:sp>
            <p:nvSpPr>
              <p:cNvPr id="231" name="矩形 230"/>
              <p:cNvSpPr/>
              <p:nvPr/>
            </p:nvSpPr>
            <p:spPr>
              <a:xfrm>
                <a:off x="9954551" y="2018272"/>
                <a:ext cx="576153" cy="152186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232" name="椭圆 231"/>
              <p:cNvSpPr/>
              <p:nvPr/>
            </p:nvSpPr>
            <p:spPr>
              <a:xfrm>
                <a:off x="9797803" y="1954861"/>
                <a:ext cx="288076" cy="287463"/>
              </a:xfrm>
              <a:prstGeom prst="ellipse">
                <a:avLst/>
              </a:prstGeom>
              <a:solidFill>
                <a:srgbClr val="00B0F0"/>
              </a:solid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grpSp>
            <p:nvGrpSpPr>
              <p:cNvPr id="233" name="组合 96"/>
              <p:cNvGrpSpPr/>
              <p:nvPr/>
            </p:nvGrpSpPr>
            <p:grpSpPr bwMode="auto">
              <a:xfrm>
                <a:off x="9486426" y="1893564"/>
                <a:ext cx="1118209" cy="431194"/>
                <a:chOff x="9486426" y="1893564"/>
                <a:chExt cx="1118209" cy="431194"/>
              </a:xfrm>
            </p:grpSpPr>
            <p:sp>
              <p:nvSpPr>
                <p:cNvPr id="234" name="Striped Right Arrow 45"/>
                <p:cNvSpPr/>
                <p:nvPr/>
              </p:nvSpPr>
              <p:spPr>
                <a:xfrm rot="3892742" flipH="1" flipV="1">
                  <a:off x="9517406" y="1862584"/>
                  <a:ext cx="249417" cy="311377"/>
                </a:xfrm>
                <a:custGeom>
                  <a:avLst/>
                  <a:gdLst>
                    <a:gd name="T0" fmla="*/ 702 w 2164"/>
                    <a:gd name="T1" fmla="*/ 1977 h 1977"/>
                    <a:gd name="T2" fmla="*/ 0 w 2164"/>
                    <a:gd name="T3" fmla="*/ 1275 h 1977"/>
                    <a:gd name="T4" fmla="*/ 702 w 2164"/>
                    <a:gd name="T5" fmla="*/ 573 h 1977"/>
                    <a:gd name="T6" fmla="*/ 702 w 2164"/>
                    <a:gd name="T7" fmla="*/ 1006 h 1977"/>
                    <a:gd name="T8" fmla="*/ 2054 w 2164"/>
                    <a:gd name="T9" fmla="*/ 131 h 1977"/>
                    <a:gd name="T10" fmla="*/ 2092 w 2164"/>
                    <a:gd name="T11" fmla="*/ 0 h 1977"/>
                    <a:gd name="T12" fmla="*/ 2130 w 2164"/>
                    <a:gd name="T13" fmla="*/ 131 h 1977"/>
                    <a:gd name="T14" fmla="*/ 2164 w 2164"/>
                    <a:gd name="T15" fmla="*/ 370 h 1977"/>
                    <a:gd name="T16" fmla="*/ 702 w 2164"/>
                    <a:gd name="T17" fmla="*/ 1542 h 1977"/>
                    <a:gd name="T18" fmla="*/ 702 w 2164"/>
                    <a:gd name="T19" fmla="*/ 1977 h 1977"/>
                    <a:gd name="T20" fmla="*/ 702 w 2164"/>
                    <a:gd name="T21" fmla="*/ 1977 h 1977"/>
                    <a:gd name="T22" fmla="*/ 112 w 2164"/>
                    <a:gd name="T23" fmla="*/ 1275 h 1977"/>
                    <a:gd name="T24" fmla="*/ 622 w 2164"/>
                    <a:gd name="T25" fmla="*/ 1785 h 1977"/>
                    <a:gd name="T26" fmla="*/ 622 w 2164"/>
                    <a:gd name="T27" fmla="*/ 1468 h 1977"/>
                    <a:gd name="T28" fmla="*/ 659 w 2164"/>
                    <a:gd name="T29" fmla="*/ 1465 h 1977"/>
                    <a:gd name="T30" fmla="*/ 2085 w 2164"/>
                    <a:gd name="T31" fmla="*/ 370 h 1977"/>
                    <a:gd name="T32" fmla="*/ 2080 w 2164"/>
                    <a:gd name="T33" fmla="*/ 286 h 1977"/>
                    <a:gd name="T34" fmla="*/ 665 w 2164"/>
                    <a:gd name="T35" fmla="*/ 1089 h 1977"/>
                    <a:gd name="T36" fmla="*/ 622 w 2164"/>
                    <a:gd name="T37" fmla="*/ 1092 h 1977"/>
                    <a:gd name="T38" fmla="*/ 622 w 2164"/>
                    <a:gd name="T39" fmla="*/ 765 h 1977"/>
                    <a:gd name="T40" fmla="*/ 112 w 2164"/>
                    <a:gd name="T41" fmla="*/ 1275 h 19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4" h="1977">
                      <a:moveTo>
                        <a:pt x="702" y="1977"/>
                      </a:moveTo>
                      <a:lnTo>
                        <a:pt x="0" y="1275"/>
                      </a:lnTo>
                      <a:lnTo>
                        <a:pt x="702" y="573"/>
                      </a:lnTo>
                      <a:lnTo>
                        <a:pt x="702" y="1006"/>
                      </a:lnTo>
                      <a:cubicBezTo>
                        <a:pt x="1369" y="943"/>
                        <a:pt x="1921" y="587"/>
                        <a:pt x="2054" y="131"/>
                      </a:cubicBezTo>
                      <a:lnTo>
                        <a:pt x="2092" y="0"/>
                      </a:lnTo>
                      <a:lnTo>
                        <a:pt x="2130" y="131"/>
                      </a:lnTo>
                      <a:cubicBezTo>
                        <a:pt x="2153" y="210"/>
                        <a:pt x="2164" y="290"/>
                        <a:pt x="2164" y="370"/>
                      </a:cubicBezTo>
                      <a:cubicBezTo>
                        <a:pt x="2164" y="967"/>
                        <a:pt x="1538" y="1466"/>
                        <a:pt x="702" y="1542"/>
                      </a:cubicBezTo>
                      <a:lnTo>
                        <a:pt x="702" y="1977"/>
                      </a:lnTo>
                      <a:lnTo>
                        <a:pt x="702" y="1977"/>
                      </a:lnTo>
                      <a:close/>
                      <a:moveTo>
                        <a:pt x="112" y="1275"/>
                      </a:moveTo>
                      <a:lnTo>
                        <a:pt x="622" y="1785"/>
                      </a:lnTo>
                      <a:lnTo>
                        <a:pt x="622" y="1468"/>
                      </a:lnTo>
                      <a:lnTo>
                        <a:pt x="659" y="1465"/>
                      </a:lnTo>
                      <a:cubicBezTo>
                        <a:pt x="1472" y="1404"/>
                        <a:pt x="2085" y="933"/>
                        <a:pt x="2085" y="370"/>
                      </a:cubicBezTo>
                      <a:cubicBezTo>
                        <a:pt x="2085" y="342"/>
                        <a:pt x="2083" y="314"/>
                        <a:pt x="2080" y="286"/>
                      </a:cubicBezTo>
                      <a:cubicBezTo>
                        <a:pt x="1877" y="723"/>
                        <a:pt x="1329" y="1039"/>
                        <a:pt x="665" y="1089"/>
                      </a:cubicBezTo>
                      <a:lnTo>
                        <a:pt x="622" y="1092"/>
                      </a:lnTo>
                      <a:lnTo>
                        <a:pt x="622" y="765"/>
                      </a:lnTo>
                      <a:lnTo>
                        <a:pt x="112" y="1275"/>
                      </a:lnTo>
                      <a:close/>
                    </a:path>
                  </a:pathLst>
                </a:custGeom>
                <a:solidFill>
                  <a:srgbClr val="30B5C5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68546" tIns="34273" rIns="68546" bIns="34273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15B0E8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235" name="Striped Right Arrow 45"/>
                <p:cNvSpPr/>
                <p:nvPr/>
              </p:nvSpPr>
              <p:spPr>
                <a:xfrm rot="5400000" flipV="1">
                  <a:off x="9571346" y="2079238"/>
                  <a:ext cx="179665" cy="311376"/>
                </a:xfrm>
                <a:custGeom>
                  <a:avLst/>
                  <a:gdLst>
                    <a:gd name="T0" fmla="*/ 702 w 2164"/>
                    <a:gd name="T1" fmla="*/ 1977 h 1977"/>
                    <a:gd name="T2" fmla="*/ 0 w 2164"/>
                    <a:gd name="T3" fmla="*/ 1275 h 1977"/>
                    <a:gd name="T4" fmla="*/ 702 w 2164"/>
                    <a:gd name="T5" fmla="*/ 573 h 1977"/>
                    <a:gd name="T6" fmla="*/ 702 w 2164"/>
                    <a:gd name="T7" fmla="*/ 1006 h 1977"/>
                    <a:gd name="T8" fmla="*/ 2054 w 2164"/>
                    <a:gd name="T9" fmla="*/ 131 h 1977"/>
                    <a:gd name="T10" fmla="*/ 2092 w 2164"/>
                    <a:gd name="T11" fmla="*/ 0 h 1977"/>
                    <a:gd name="T12" fmla="*/ 2130 w 2164"/>
                    <a:gd name="T13" fmla="*/ 131 h 1977"/>
                    <a:gd name="T14" fmla="*/ 2164 w 2164"/>
                    <a:gd name="T15" fmla="*/ 370 h 1977"/>
                    <a:gd name="T16" fmla="*/ 702 w 2164"/>
                    <a:gd name="T17" fmla="*/ 1542 h 1977"/>
                    <a:gd name="T18" fmla="*/ 702 w 2164"/>
                    <a:gd name="T19" fmla="*/ 1977 h 1977"/>
                    <a:gd name="T20" fmla="*/ 702 w 2164"/>
                    <a:gd name="T21" fmla="*/ 1977 h 1977"/>
                    <a:gd name="T22" fmla="*/ 112 w 2164"/>
                    <a:gd name="T23" fmla="*/ 1275 h 1977"/>
                    <a:gd name="T24" fmla="*/ 622 w 2164"/>
                    <a:gd name="T25" fmla="*/ 1785 h 1977"/>
                    <a:gd name="T26" fmla="*/ 622 w 2164"/>
                    <a:gd name="T27" fmla="*/ 1468 h 1977"/>
                    <a:gd name="T28" fmla="*/ 659 w 2164"/>
                    <a:gd name="T29" fmla="*/ 1465 h 1977"/>
                    <a:gd name="T30" fmla="*/ 2085 w 2164"/>
                    <a:gd name="T31" fmla="*/ 370 h 1977"/>
                    <a:gd name="T32" fmla="*/ 2080 w 2164"/>
                    <a:gd name="T33" fmla="*/ 286 h 1977"/>
                    <a:gd name="T34" fmla="*/ 665 w 2164"/>
                    <a:gd name="T35" fmla="*/ 1089 h 1977"/>
                    <a:gd name="T36" fmla="*/ 622 w 2164"/>
                    <a:gd name="T37" fmla="*/ 1092 h 1977"/>
                    <a:gd name="T38" fmla="*/ 622 w 2164"/>
                    <a:gd name="T39" fmla="*/ 765 h 1977"/>
                    <a:gd name="T40" fmla="*/ 112 w 2164"/>
                    <a:gd name="T41" fmla="*/ 1275 h 19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4" h="1977">
                      <a:moveTo>
                        <a:pt x="702" y="1977"/>
                      </a:moveTo>
                      <a:lnTo>
                        <a:pt x="0" y="1275"/>
                      </a:lnTo>
                      <a:lnTo>
                        <a:pt x="702" y="573"/>
                      </a:lnTo>
                      <a:lnTo>
                        <a:pt x="702" y="1006"/>
                      </a:lnTo>
                      <a:cubicBezTo>
                        <a:pt x="1369" y="943"/>
                        <a:pt x="1921" y="587"/>
                        <a:pt x="2054" y="131"/>
                      </a:cubicBezTo>
                      <a:lnTo>
                        <a:pt x="2092" y="0"/>
                      </a:lnTo>
                      <a:lnTo>
                        <a:pt x="2130" y="131"/>
                      </a:lnTo>
                      <a:cubicBezTo>
                        <a:pt x="2153" y="210"/>
                        <a:pt x="2164" y="290"/>
                        <a:pt x="2164" y="370"/>
                      </a:cubicBezTo>
                      <a:cubicBezTo>
                        <a:pt x="2164" y="967"/>
                        <a:pt x="1538" y="1466"/>
                        <a:pt x="702" y="1542"/>
                      </a:cubicBezTo>
                      <a:lnTo>
                        <a:pt x="702" y="1977"/>
                      </a:lnTo>
                      <a:lnTo>
                        <a:pt x="702" y="1977"/>
                      </a:lnTo>
                      <a:close/>
                      <a:moveTo>
                        <a:pt x="112" y="1275"/>
                      </a:moveTo>
                      <a:lnTo>
                        <a:pt x="622" y="1785"/>
                      </a:lnTo>
                      <a:lnTo>
                        <a:pt x="622" y="1468"/>
                      </a:lnTo>
                      <a:lnTo>
                        <a:pt x="659" y="1465"/>
                      </a:lnTo>
                      <a:cubicBezTo>
                        <a:pt x="1472" y="1404"/>
                        <a:pt x="2085" y="933"/>
                        <a:pt x="2085" y="370"/>
                      </a:cubicBezTo>
                      <a:cubicBezTo>
                        <a:pt x="2085" y="342"/>
                        <a:pt x="2083" y="314"/>
                        <a:pt x="2080" y="286"/>
                      </a:cubicBezTo>
                      <a:cubicBezTo>
                        <a:pt x="1877" y="723"/>
                        <a:pt x="1329" y="1039"/>
                        <a:pt x="665" y="1089"/>
                      </a:cubicBezTo>
                      <a:lnTo>
                        <a:pt x="622" y="1092"/>
                      </a:lnTo>
                      <a:lnTo>
                        <a:pt x="622" y="765"/>
                      </a:lnTo>
                      <a:lnTo>
                        <a:pt x="112" y="1275"/>
                      </a:lnTo>
                      <a:close/>
                    </a:path>
                  </a:pathLst>
                </a:custGeom>
                <a:solidFill>
                  <a:srgbClr val="30B5C5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68546" tIns="34273" rIns="68546" bIns="34273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15B0E8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236" name="矩形 235"/>
                <p:cNvSpPr/>
                <p:nvPr/>
              </p:nvSpPr>
              <p:spPr>
                <a:xfrm>
                  <a:off x="9960039" y="1978427"/>
                  <a:ext cx="644596" cy="2382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湖仓一体</a:t>
                  </a:r>
                </a:p>
              </p:txBody>
            </p:sp>
          </p:grpSp>
        </p:grpSp>
        <p:grpSp>
          <p:nvGrpSpPr>
            <p:cNvPr id="237" name="组合 236"/>
            <p:cNvGrpSpPr/>
            <p:nvPr/>
          </p:nvGrpSpPr>
          <p:grpSpPr bwMode="auto">
            <a:xfrm>
              <a:off x="3083726" y="2392765"/>
              <a:ext cx="7300391" cy="866749"/>
              <a:chOff x="3186183" y="2206304"/>
              <a:chExt cx="7359430" cy="894926"/>
            </a:xfrm>
          </p:grpSpPr>
          <p:sp>
            <p:nvSpPr>
              <p:cNvPr id="238" name="矩形 237"/>
              <p:cNvSpPr/>
              <p:nvPr/>
            </p:nvSpPr>
            <p:spPr>
              <a:xfrm>
                <a:off x="3622454" y="2308097"/>
                <a:ext cx="6923159" cy="173896"/>
              </a:xfrm>
              <a:prstGeom prst="rect">
                <a:avLst/>
              </a:prstGeom>
              <a:solidFill>
                <a:srgbClr val="7030A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15B0E8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239" name="椭圆 238"/>
              <p:cNvSpPr/>
              <p:nvPr/>
            </p:nvSpPr>
            <p:spPr>
              <a:xfrm>
                <a:off x="3510209" y="2206304"/>
                <a:ext cx="376972" cy="364757"/>
              </a:xfrm>
              <a:prstGeom prst="ellipse">
                <a:avLst/>
              </a:prstGeom>
              <a:solidFill>
                <a:srgbClr val="7030A0"/>
              </a:solidFill>
              <a:ln w="381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240" name="文本框 239"/>
              <p:cNvSpPr txBox="1"/>
              <p:nvPr/>
            </p:nvSpPr>
            <p:spPr>
              <a:xfrm>
                <a:off x="3186183" y="2231752"/>
                <a:ext cx="302848" cy="358497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defPPr>
                  <a:defRPr lang="zh-CN"/>
                </a:defPPr>
                <a:lvl1pPr algn="ctr">
                  <a:defRPr sz="1000">
                    <a:solidFill>
                      <a:srgbClr val="0070C0"/>
                    </a:solidFill>
                    <a:latin typeface="+mn-ea"/>
                  </a:defRPr>
                </a:lvl1pPr>
              </a:lstStyle>
              <a:p>
                <a:pPr marL="0" marR="0" lvl="0" indent="0" algn="l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分析型</a:t>
                </a:r>
              </a:p>
            </p:txBody>
          </p:sp>
          <p:sp>
            <p:nvSpPr>
              <p:cNvPr id="241" name="椭圆 240"/>
              <p:cNvSpPr/>
              <p:nvPr/>
            </p:nvSpPr>
            <p:spPr>
              <a:xfrm>
                <a:off x="7085092" y="2255079"/>
                <a:ext cx="288024" cy="288412"/>
              </a:xfrm>
              <a:prstGeom prst="ellipse">
                <a:avLst/>
              </a:prstGeom>
              <a:solidFill>
                <a:srgbClr val="30B5C5"/>
              </a:solidFill>
              <a:ln w="381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15B0E8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242" name="文本框 241"/>
              <p:cNvSpPr txBox="1"/>
              <p:nvPr/>
            </p:nvSpPr>
            <p:spPr>
              <a:xfrm>
                <a:off x="3618219" y="2549854"/>
                <a:ext cx="1046204" cy="179249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defPPr>
                  <a:defRPr lang="zh-CN"/>
                </a:defPPr>
                <a:lvl1pPr algn="ctr">
                  <a:defRPr sz="1000">
                    <a:solidFill>
                      <a:srgbClr val="0070C0"/>
                    </a:solidFill>
                    <a:latin typeface="+mn-ea"/>
                  </a:defRPr>
                </a:lvl1pPr>
              </a:lstStyle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Teradata</a:t>
                </a:r>
                <a:endPara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243" name="文本框 242"/>
              <p:cNvSpPr txBox="1"/>
              <p:nvPr/>
            </p:nvSpPr>
            <p:spPr>
              <a:xfrm>
                <a:off x="7483243" y="2511682"/>
                <a:ext cx="762416" cy="179249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defPPr>
                  <a:defRPr lang="zh-CN"/>
                </a:defPPr>
                <a:lvl1pPr algn="ctr">
                  <a:defRPr sz="1000">
                    <a:solidFill>
                      <a:srgbClr val="0070C0"/>
                    </a:solidFill>
                    <a:latin typeface="+mn-ea"/>
                  </a:defRPr>
                </a:lvl1pPr>
              </a:lstStyle>
              <a:p>
                <a:pPr marL="0" marR="0" lvl="0" indent="0" algn="l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Cstore</a:t>
                </a:r>
                <a:endPara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244" name="矩形 243"/>
              <p:cNvSpPr/>
              <p:nvPr/>
            </p:nvSpPr>
            <p:spPr>
              <a:xfrm>
                <a:off x="7299950" y="2318699"/>
                <a:ext cx="3045428" cy="179249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列式分析、向量化、内存分析、编译执行</a:t>
                </a:r>
              </a:p>
            </p:txBody>
          </p:sp>
          <p:sp>
            <p:nvSpPr>
              <p:cNvPr id="245" name="Striped Right Arrow 45"/>
              <p:cNvSpPr/>
              <p:nvPr/>
            </p:nvSpPr>
            <p:spPr>
              <a:xfrm rot="5695148" flipV="1">
                <a:off x="3358459" y="2580980"/>
                <a:ext cx="483515" cy="556986"/>
              </a:xfrm>
              <a:custGeom>
                <a:avLst/>
                <a:gdLst>
                  <a:gd name="T0" fmla="*/ 702 w 2164"/>
                  <a:gd name="T1" fmla="*/ 1977 h 1977"/>
                  <a:gd name="T2" fmla="*/ 0 w 2164"/>
                  <a:gd name="T3" fmla="*/ 1275 h 1977"/>
                  <a:gd name="T4" fmla="*/ 702 w 2164"/>
                  <a:gd name="T5" fmla="*/ 573 h 1977"/>
                  <a:gd name="T6" fmla="*/ 702 w 2164"/>
                  <a:gd name="T7" fmla="*/ 1006 h 1977"/>
                  <a:gd name="T8" fmla="*/ 2054 w 2164"/>
                  <a:gd name="T9" fmla="*/ 131 h 1977"/>
                  <a:gd name="T10" fmla="*/ 2092 w 2164"/>
                  <a:gd name="T11" fmla="*/ 0 h 1977"/>
                  <a:gd name="T12" fmla="*/ 2130 w 2164"/>
                  <a:gd name="T13" fmla="*/ 131 h 1977"/>
                  <a:gd name="T14" fmla="*/ 2164 w 2164"/>
                  <a:gd name="T15" fmla="*/ 370 h 1977"/>
                  <a:gd name="T16" fmla="*/ 702 w 2164"/>
                  <a:gd name="T17" fmla="*/ 1542 h 1977"/>
                  <a:gd name="T18" fmla="*/ 702 w 2164"/>
                  <a:gd name="T19" fmla="*/ 1977 h 1977"/>
                  <a:gd name="T20" fmla="*/ 702 w 2164"/>
                  <a:gd name="T21" fmla="*/ 1977 h 1977"/>
                  <a:gd name="T22" fmla="*/ 112 w 2164"/>
                  <a:gd name="T23" fmla="*/ 1275 h 1977"/>
                  <a:gd name="T24" fmla="*/ 622 w 2164"/>
                  <a:gd name="T25" fmla="*/ 1785 h 1977"/>
                  <a:gd name="T26" fmla="*/ 622 w 2164"/>
                  <a:gd name="T27" fmla="*/ 1468 h 1977"/>
                  <a:gd name="T28" fmla="*/ 659 w 2164"/>
                  <a:gd name="T29" fmla="*/ 1465 h 1977"/>
                  <a:gd name="T30" fmla="*/ 2085 w 2164"/>
                  <a:gd name="T31" fmla="*/ 370 h 1977"/>
                  <a:gd name="T32" fmla="*/ 2080 w 2164"/>
                  <a:gd name="T33" fmla="*/ 286 h 1977"/>
                  <a:gd name="T34" fmla="*/ 665 w 2164"/>
                  <a:gd name="T35" fmla="*/ 1089 h 1977"/>
                  <a:gd name="T36" fmla="*/ 622 w 2164"/>
                  <a:gd name="T37" fmla="*/ 1092 h 1977"/>
                  <a:gd name="T38" fmla="*/ 622 w 2164"/>
                  <a:gd name="T39" fmla="*/ 765 h 1977"/>
                  <a:gd name="T40" fmla="*/ 112 w 2164"/>
                  <a:gd name="T41" fmla="*/ 1275 h 1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4" h="1977">
                    <a:moveTo>
                      <a:pt x="702" y="1977"/>
                    </a:moveTo>
                    <a:lnTo>
                      <a:pt x="0" y="1275"/>
                    </a:lnTo>
                    <a:lnTo>
                      <a:pt x="702" y="573"/>
                    </a:lnTo>
                    <a:lnTo>
                      <a:pt x="702" y="1006"/>
                    </a:lnTo>
                    <a:cubicBezTo>
                      <a:pt x="1369" y="943"/>
                      <a:pt x="1921" y="587"/>
                      <a:pt x="2054" y="131"/>
                    </a:cubicBezTo>
                    <a:lnTo>
                      <a:pt x="2092" y="0"/>
                    </a:lnTo>
                    <a:lnTo>
                      <a:pt x="2130" y="131"/>
                    </a:lnTo>
                    <a:cubicBezTo>
                      <a:pt x="2153" y="210"/>
                      <a:pt x="2164" y="290"/>
                      <a:pt x="2164" y="370"/>
                    </a:cubicBezTo>
                    <a:cubicBezTo>
                      <a:pt x="2164" y="967"/>
                      <a:pt x="1538" y="1466"/>
                      <a:pt x="702" y="1542"/>
                    </a:cubicBezTo>
                    <a:lnTo>
                      <a:pt x="702" y="1977"/>
                    </a:lnTo>
                    <a:lnTo>
                      <a:pt x="702" y="1977"/>
                    </a:lnTo>
                    <a:close/>
                    <a:moveTo>
                      <a:pt x="112" y="1275"/>
                    </a:moveTo>
                    <a:lnTo>
                      <a:pt x="622" y="1785"/>
                    </a:lnTo>
                    <a:lnTo>
                      <a:pt x="622" y="1468"/>
                    </a:lnTo>
                    <a:lnTo>
                      <a:pt x="659" y="1465"/>
                    </a:lnTo>
                    <a:cubicBezTo>
                      <a:pt x="1472" y="1404"/>
                      <a:pt x="2085" y="933"/>
                      <a:pt x="2085" y="370"/>
                    </a:cubicBezTo>
                    <a:cubicBezTo>
                      <a:pt x="2085" y="342"/>
                      <a:pt x="2083" y="314"/>
                      <a:pt x="2080" y="286"/>
                    </a:cubicBezTo>
                    <a:cubicBezTo>
                      <a:pt x="1877" y="723"/>
                      <a:pt x="1329" y="1039"/>
                      <a:pt x="665" y="1089"/>
                    </a:cubicBezTo>
                    <a:lnTo>
                      <a:pt x="622" y="1092"/>
                    </a:lnTo>
                    <a:lnTo>
                      <a:pt x="622" y="765"/>
                    </a:lnTo>
                    <a:lnTo>
                      <a:pt x="112" y="1275"/>
                    </a:lnTo>
                    <a:close/>
                  </a:path>
                </a:pathLst>
              </a:cu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68546" tIns="34273" rIns="68546" bIns="34273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246" name="矩形 153"/>
              <p:cNvSpPr>
                <a:spLocks noChangeArrowheads="1"/>
              </p:cNvSpPr>
              <p:nvPr/>
            </p:nvSpPr>
            <p:spPr bwMode="auto">
              <a:xfrm>
                <a:off x="3736405" y="2914974"/>
                <a:ext cx="421024" cy="179249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68453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68453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68453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68453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68453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68453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分析</a:t>
                </a:r>
              </a:p>
            </p:txBody>
          </p:sp>
        </p:grpSp>
        <p:grpSp>
          <p:nvGrpSpPr>
            <p:cNvPr id="247" name="组合 246"/>
            <p:cNvGrpSpPr/>
            <p:nvPr/>
          </p:nvGrpSpPr>
          <p:grpSpPr bwMode="auto">
            <a:xfrm>
              <a:off x="1119448" y="2869275"/>
              <a:ext cx="9264670" cy="1209853"/>
              <a:chOff x="1206624" y="2697684"/>
              <a:chExt cx="9338989" cy="1248295"/>
            </a:xfrm>
          </p:grpSpPr>
          <p:sp>
            <p:nvSpPr>
              <p:cNvPr id="248" name="矩形 247"/>
              <p:cNvSpPr/>
              <p:nvPr/>
            </p:nvSpPr>
            <p:spPr>
              <a:xfrm>
                <a:off x="2608531" y="3511446"/>
                <a:ext cx="952958" cy="1601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lIns="0" tIns="0" rIns="0" bIns="0">
                <a:spAutoFit/>
              </a:bodyPr>
              <a:lstStyle/>
              <a:p>
                <a:pPr marL="0" marR="0" lvl="0" indent="0" algn="ctr" defTabSz="6858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rPr>
                  <a:t>ORACLE</a:t>
                </a:r>
                <a:endPara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grpSp>
            <p:nvGrpSpPr>
              <p:cNvPr id="249" name="组合 116"/>
              <p:cNvGrpSpPr/>
              <p:nvPr/>
            </p:nvGrpSpPr>
            <p:grpSpPr bwMode="auto">
              <a:xfrm>
                <a:off x="1206624" y="2697684"/>
                <a:ext cx="9338989" cy="1248295"/>
                <a:chOff x="1206624" y="2697684"/>
                <a:chExt cx="9338989" cy="1248295"/>
              </a:xfrm>
            </p:grpSpPr>
            <p:grpSp>
              <p:nvGrpSpPr>
                <p:cNvPr id="250" name="组合 70"/>
                <p:cNvGrpSpPr/>
                <p:nvPr/>
              </p:nvGrpSpPr>
              <p:grpSpPr bwMode="auto">
                <a:xfrm>
                  <a:off x="1206624" y="2697684"/>
                  <a:ext cx="9338989" cy="1108327"/>
                  <a:chOff x="1206624" y="2697684"/>
                  <a:chExt cx="9338989" cy="1108327"/>
                </a:xfrm>
              </p:grpSpPr>
              <p:cxnSp>
                <p:nvCxnSpPr>
                  <p:cNvPr id="264" name="肘形连接符 263"/>
                  <p:cNvCxnSpPr>
                    <a:stCxn id="190" idx="3"/>
                    <a:endCxn id="267" idx="2"/>
                  </p:cNvCxnSpPr>
                  <p:nvPr/>
                </p:nvCxnSpPr>
                <p:spPr>
                  <a:xfrm flipV="1">
                    <a:off x="1236272" y="3312244"/>
                    <a:ext cx="673424" cy="493767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19050" cap="flat" cmpd="sng" algn="ctr">
                    <a:solidFill>
                      <a:srgbClr val="0070C0"/>
                    </a:solidFill>
                    <a:prstDash val="sysDot"/>
                    <a:miter lim="800000"/>
                  </a:ln>
                  <a:effectLst/>
                </p:spPr>
              </p:cxnSp>
              <p:sp>
                <p:nvSpPr>
                  <p:cNvPr id="265" name="矩形 264"/>
                  <p:cNvSpPr/>
                  <p:nvPr/>
                </p:nvSpPr>
                <p:spPr>
                  <a:xfrm>
                    <a:off x="2278172" y="3157544"/>
                    <a:ext cx="8267441" cy="345426"/>
                  </a:xfrm>
                  <a:prstGeom prst="rect">
                    <a:avLst/>
                  </a:prstGeom>
                  <a:solidFill>
                    <a:srgbClr val="0070C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6858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endParaRPr>
                  </a:p>
                </p:txBody>
              </p:sp>
              <p:cxnSp>
                <p:nvCxnSpPr>
                  <p:cNvPr id="266" name="肘形连接符 265"/>
                  <p:cNvCxnSpPr>
                    <a:stCxn id="186" idx="3"/>
                    <a:endCxn id="267" idx="2"/>
                  </p:cNvCxnSpPr>
                  <p:nvPr/>
                </p:nvCxnSpPr>
                <p:spPr>
                  <a:xfrm>
                    <a:off x="1206624" y="2697684"/>
                    <a:ext cx="703071" cy="614560"/>
                  </a:xfrm>
                  <a:prstGeom prst="bentConnector3">
                    <a:avLst/>
                  </a:prstGeom>
                  <a:noFill/>
                  <a:ln w="19050" cap="flat" cmpd="sng" algn="ctr">
                    <a:solidFill>
                      <a:srgbClr val="0070C0"/>
                    </a:solidFill>
                    <a:prstDash val="sysDot"/>
                    <a:miter lim="800000"/>
                  </a:ln>
                  <a:effectLst/>
                </p:spPr>
              </p:cxnSp>
              <p:sp>
                <p:nvSpPr>
                  <p:cNvPr id="267" name="椭圆 266"/>
                  <p:cNvSpPr/>
                  <p:nvPr/>
                </p:nvSpPr>
                <p:spPr>
                  <a:xfrm>
                    <a:off x="1909695" y="3077015"/>
                    <a:ext cx="470126" cy="472576"/>
                  </a:xfrm>
                  <a:prstGeom prst="ellipse">
                    <a:avLst/>
                  </a:prstGeom>
                  <a:solidFill>
                    <a:srgbClr val="0070C0"/>
                  </a:solidFill>
                  <a:ln w="381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6858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endParaRPr>
                  </a:p>
                </p:txBody>
              </p:sp>
              <p:sp>
                <p:nvSpPr>
                  <p:cNvPr id="268" name="矩形 22"/>
                  <p:cNvSpPr>
                    <a:spLocks noChangeArrowheads="1"/>
                  </p:cNvSpPr>
                  <p:nvPr/>
                </p:nvSpPr>
                <p:spPr bwMode="auto">
                  <a:xfrm>
                    <a:off x="1436218" y="2921547"/>
                    <a:ext cx="294105" cy="358242"/>
                  </a:xfrm>
                  <a:prstGeom prst="rect">
                    <a:avLst/>
                  </a:pr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defTabSz="68453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defTabSz="68453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defTabSz="68453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defTabSz="68453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defTabSz="68453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defTabSz="68453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defTabSz="68453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defTabSz="68453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defTabSz="68453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ctr" defTabSz="68453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10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 panose="020B0503020204020204" pitchFamily="82" charset="2"/>
                        <a:ea typeface="微软雅黑" panose="020B0503020204020204" pitchFamily="82" charset="2"/>
                      </a:rPr>
                      <a:t>关系模型</a:t>
                    </a:r>
                  </a:p>
                </p:txBody>
              </p:sp>
            </p:grpSp>
            <p:sp>
              <p:nvSpPr>
                <p:cNvPr id="251" name="矩形 250"/>
                <p:cNvSpPr/>
                <p:nvPr/>
              </p:nvSpPr>
              <p:spPr>
                <a:xfrm>
                  <a:off x="2032521" y="3587737"/>
                  <a:ext cx="290123" cy="358242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关系型</a:t>
                  </a:r>
                </a:p>
              </p:txBody>
            </p:sp>
            <p:sp>
              <p:nvSpPr>
                <p:cNvPr id="252" name="矩形 251"/>
                <p:cNvSpPr/>
                <p:nvPr/>
              </p:nvSpPr>
              <p:spPr>
                <a:xfrm>
                  <a:off x="3478900" y="3538994"/>
                  <a:ext cx="408711" cy="272946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IBM</a:t>
                  </a:r>
                </a:p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DB2</a:t>
                  </a:r>
                  <a:endParaRPr kumimoji="0" lang="zh-CN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253" name="矩形 252"/>
                <p:cNvSpPr/>
                <p:nvPr/>
              </p:nvSpPr>
              <p:spPr>
                <a:xfrm>
                  <a:off x="3955379" y="3536876"/>
                  <a:ext cx="584481" cy="272946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SAP</a:t>
                  </a:r>
                </a:p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Sybase</a:t>
                  </a:r>
                  <a:endParaRPr kumimoji="0" lang="zh-CN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254" name="矩形 253"/>
                <p:cNvSpPr/>
                <p:nvPr/>
              </p:nvSpPr>
              <p:spPr>
                <a:xfrm>
                  <a:off x="4548331" y="3532638"/>
                  <a:ext cx="584481" cy="272946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Informix</a:t>
                  </a:r>
                </a:p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8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SQLSever</a:t>
                  </a:r>
                  <a:endParaRPr kumimoji="0" lang="zh-CN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255" name="椭圆 254"/>
                <p:cNvSpPr/>
                <p:nvPr/>
              </p:nvSpPr>
              <p:spPr>
                <a:xfrm>
                  <a:off x="5575408" y="3176617"/>
                  <a:ext cx="288005" cy="290326"/>
                </a:xfrm>
                <a:prstGeom prst="ellipse">
                  <a:avLst/>
                </a:prstGeom>
                <a:solidFill>
                  <a:srgbClr val="0070C0"/>
                </a:solidFill>
                <a:ln w="38100" cap="flat" cmpd="sng" algn="ctr">
                  <a:solidFill>
                    <a:schemeClr val="bg1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256" name="矩形 54"/>
                <p:cNvSpPr>
                  <a:spLocks noChangeArrowheads="1"/>
                </p:cNvSpPr>
                <p:nvPr/>
              </p:nvSpPr>
              <p:spPr bwMode="auto">
                <a:xfrm>
                  <a:off x="5854485" y="3234019"/>
                  <a:ext cx="862917" cy="1791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68453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互联网兴起</a:t>
                  </a:r>
                </a:p>
              </p:txBody>
            </p:sp>
            <p:grpSp>
              <p:nvGrpSpPr>
                <p:cNvPr id="257" name="组合 79"/>
                <p:cNvGrpSpPr/>
                <p:nvPr/>
              </p:nvGrpSpPr>
              <p:grpSpPr bwMode="auto">
                <a:xfrm>
                  <a:off x="2551354" y="3182974"/>
                  <a:ext cx="2335874" cy="668387"/>
                  <a:chOff x="2551354" y="3182974"/>
                  <a:chExt cx="2335874" cy="668387"/>
                </a:xfrm>
              </p:grpSpPr>
              <p:sp>
                <p:nvSpPr>
                  <p:cNvPr id="261" name="矩形 25"/>
                  <p:cNvSpPr>
                    <a:spLocks noChangeArrowheads="1"/>
                  </p:cNvSpPr>
                  <p:nvPr/>
                </p:nvSpPr>
                <p:spPr bwMode="auto">
                  <a:xfrm>
                    <a:off x="3302066" y="3241720"/>
                    <a:ext cx="1585162" cy="17912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defTabSz="68453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defTabSz="68453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defTabSz="68453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defTabSz="68453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defTabSz="68453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defTabSz="68453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defTabSz="68453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defTabSz="68453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defTabSz="68453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defTabSz="68453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10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 panose="020B0503020204020204" pitchFamily="82" charset="2"/>
                        <a:ea typeface="微软雅黑" panose="020B0503020204020204" pitchFamily="82" charset="2"/>
                      </a:rPr>
                      <a:t>System R</a:t>
                    </a:r>
                    <a:r>
                      <a:rPr kumimoji="0" lang="zh-CN" altLang="en-US" sz="10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 panose="020B0503020204020204" pitchFamily="82" charset="2"/>
                        <a:ea typeface="微软雅黑" panose="020B0503020204020204" pitchFamily="82" charset="2"/>
                      </a:rPr>
                      <a:t>（</a:t>
                    </a:r>
                    <a:r>
                      <a:rPr kumimoji="0" lang="en-US" altLang="zh-CN" sz="10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 panose="020B0503020204020204" pitchFamily="82" charset="2"/>
                        <a:ea typeface="微软雅黑" panose="020B0503020204020204" pitchFamily="82" charset="2"/>
                      </a:rPr>
                      <a:t>SQL</a:t>
                    </a:r>
                    <a:r>
                      <a:rPr kumimoji="0" lang="zh-CN" altLang="en-US" sz="10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 panose="020B0503020204020204" pitchFamily="82" charset="2"/>
                        <a:ea typeface="微软雅黑" panose="020B0503020204020204" pitchFamily="82" charset="2"/>
                      </a:rPr>
                      <a:t>）</a:t>
                    </a:r>
                  </a:p>
                </p:txBody>
              </p:sp>
              <p:sp>
                <p:nvSpPr>
                  <p:cNvPr id="262" name="矩形 261"/>
                  <p:cNvSpPr/>
                  <p:nvPr/>
                </p:nvSpPr>
                <p:spPr>
                  <a:xfrm>
                    <a:off x="2551354" y="3714887"/>
                    <a:ext cx="955075" cy="136474"/>
                  </a:xfrm>
                  <a:prstGeom prst="rect">
                    <a:avLst/>
                  </a:prstGeom>
                  <a:noFill/>
                </p:spPr>
                <p:txBody>
                  <a:bodyPr lIns="0" tIns="0" rIns="0" bIns="0">
                    <a:spAutoFit/>
                  </a:bodyPr>
                  <a:lstStyle/>
                  <a:p>
                    <a:pPr marL="0" marR="0" lvl="0" indent="0" algn="ctr" defTabSz="6858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微软雅黑" panose="020B0503020204020204" pitchFamily="82" charset="2"/>
                        <a:ea typeface="微软雅黑" panose="020B0503020204020204" pitchFamily="82" charset="2"/>
                      </a:rPr>
                      <a:t>1</a:t>
                    </a:r>
                    <a:r>
                      <a:rPr kumimoji="0" lang="en-US" altLang="zh-CN" sz="800" b="0" i="0" u="none" strike="noStrike" kern="0" cap="none" spc="0" normalizeH="0" baseline="30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微软雅黑" panose="020B0503020204020204" pitchFamily="82" charset="2"/>
                        <a:ea typeface="微软雅黑" panose="020B0503020204020204" pitchFamily="82" charset="2"/>
                      </a:rPr>
                      <a:t>st </a:t>
                    </a:r>
                    <a:r>
                      <a:rPr kumimoji="0" lang="zh-CN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微软雅黑" panose="020B0503020204020204" pitchFamily="82" charset="2"/>
                        <a:ea typeface="微软雅黑" panose="020B0503020204020204" pitchFamily="82" charset="2"/>
                      </a:rPr>
                      <a:t>商用</a:t>
                    </a:r>
                  </a:p>
                </p:txBody>
              </p:sp>
              <p:sp>
                <p:nvSpPr>
                  <p:cNvPr id="263" name="椭圆 262"/>
                  <p:cNvSpPr/>
                  <p:nvPr/>
                </p:nvSpPr>
                <p:spPr>
                  <a:xfrm>
                    <a:off x="2849947" y="3182974"/>
                    <a:ext cx="288005" cy="288207"/>
                  </a:xfrm>
                  <a:prstGeom prst="ellipse">
                    <a:avLst/>
                  </a:prstGeom>
                  <a:solidFill>
                    <a:srgbClr val="0070C0"/>
                  </a:solidFill>
                  <a:ln w="38100" cap="flat" cmpd="sng" algn="ctr">
                    <a:solidFill>
                      <a:schemeClr val="bg1"/>
                    </a:solidFill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6858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endParaRPr>
                  </a:p>
                </p:txBody>
              </p:sp>
            </p:grpSp>
            <p:sp>
              <p:nvSpPr>
                <p:cNvPr id="258" name="椭圆 257"/>
                <p:cNvSpPr/>
                <p:nvPr/>
              </p:nvSpPr>
              <p:spPr>
                <a:xfrm>
                  <a:off x="6829077" y="3178736"/>
                  <a:ext cx="288005" cy="290327"/>
                </a:xfrm>
                <a:prstGeom prst="ellipse">
                  <a:avLst/>
                </a:prstGeom>
                <a:solidFill>
                  <a:srgbClr val="0070C0"/>
                </a:solidFill>
                <a:ln w="38100" cap="flat" cmpd="sng" algn="ctr">
                  <a:solidFill>
                    <a:schemeClr val="bg1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259" name="矩形 155"/>
                <p:cNvSpPr>
                  <a:spLocks noChangeArrowheads="1"/>
                </p:cNvSpPr>
                <p:nvPr/>
              </p:nvSpPr>
              <p:spPr bwMode="auto">
                <a:xfrm>
                  <a:off x="7291799" y="3226324"/>
                  <a:ext cx="2511707" cy="1791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68453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684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68453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内存计算、</a:t>
                  </a:r>
                  <a:r>
                    <a:rPr kumimoji="0" lang="en-US" altLang="zh-CN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HTAP</a:t>
                  </a:r>
                  <a:r>
                    <a:rPr kumimoji="0" lang="zh-CN" alt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、</a:t>
                  </a:r>
                  <a:r>
                    <a:rPr kumimoji="0" lang="en-US" altLang="zh-CN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NVM</a:t>
                  </a:r>
                  <a:r>
                    <a:rPr kumimoji="0" lang="zh-CN" alt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、</a:t>
                  </a:r>
                  <a:r>
                    <a:rPr kumimoji="0" lang="en-US" altLang="zh-CN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RDMA</a:t>
                  </a:r>
                  <a:endParaRPr kumimoji="0" lang="zh-CN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  <p:sp>
              <p:nvSpPr>
                <p:cNvPr id="260" name="矩形 259"/>
                <p:cNvSpPr/>
                <p:nvPr/>
              </p:nvSpPr>
              <p:spPr>
                <a:xfrm>
                  <a:off x="4084557" y="2981652"/>
                  <a:ext cx="1948270" cy="179121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PostgreSQL</a:t>
                  </a:r>
                  <a:r>
                    <a:rPr kumimoji="0" lang="zh-CN" alt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         </a:t>
                  </a:r>
                  <a:r>
                    <a:rPr kumimoji="0" lang="en-US" altLang="zh-CN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微软雅黑" panose="020B0503020204020204" pitchFamily="82" charset="2"/>
                      <a:ea typeface="微软雅黑" panose="020B0503020204020204" pitchFamily="82" charset="2"/>
                    </a:rPr>
                    <a:t>MySQL</a:t>
                  </a:r>
                  <a:endPara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微软雅黑" panose="020B0503020204020204" pitchFamily="82" charset="2"/>
                    <a:ea typeface="微软雅黑" panose="020B0503020204020204" pitchFamily="82" charset="2"/>
                  </a:endParaRPr>
                </a:p>
              </p:txBody>
            </p:sp>
          </p:grpSp>
        </p:grpSp>
      </p:grp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37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 bwMode="auto">
          <a:xfrm>
            <a:off x="1139451" y="1456316"/>
            <a:ext cx="3439528" cy="1908000"/>
          </a:xfrm>
          <a:prstGeom prst="rect">
            <a:avLst/>
          </a:prstGeom>
          <a:gradFill>
            <a:gsLst>
              <a:gs pos="100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1139451" y="3763653"/>
            <a:ext cx="3439528" cy="1908000"/>
          </a:xfrm>
          <a:prstGeom prst="rect">
            <a:avLst/>
          </a:prstGeom>
          <a:gradFill>
            <a:gsLst>
              <a:gs pos="100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7154047" y="1094273"/>
            <a:ext cx="3439528" cy="1008000"/>
          </a:xfrm>
          <a:prstGeom prst="rect">
            <a:avLst/>
          </a:prstGeom>
          <a:gradFill>
            <a:gsLst>
              <a:gs pos="100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8308047" y="2238146"/>
            <a:ext cx="3439528" cy="1728000"/>
          </a:xfrm>
          <a:prstGeom prst="rect">
            <a:avLst/>
          </a:prstGeom>
          <a:gradFill>
            <a:gsLst>
              <a:gs pos="100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8330202" y="4125327"/>
            <a:ext cx="3439528" cy="1476000"/>
          </a:xfrm>
          <a:prstGeom prst="rect">
            <a:avLst/>
          </a:prstGeom>
          <a:gradFill>
            <a:gsLst>
              <a:gs pos="100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t>38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影响数据库发展的因素</a:t>
            </a:r>
            <a:endParaRPr kumimoji="1" lang="zh-CN" altLang="en-US" sz="3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2050972" y="1488918"/>
          <a:ext cx="7631082" cy="406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15"/>
          <p:cNvSpPr/>
          <p:nvPr/>
        </p:nvSpPr>
        <p:spPr>
          <a:xfrm>
            <a:off x="8386210" y="2326468"/>
            <a:ext cx="1892300" cy="1630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SMP,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NUMA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RAM,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NVM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RDMA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C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GPU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,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FPGA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C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SGX, TEE</a:t>
            </a:r>
            <a:endParaRPr lang="x-none" sz="2000" dirty="0">
              <a:solidFill>
                <a:srgbClr val="C00000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86210" y="4188827"/>
            <a:ext cx="378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线下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On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premise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云</a:t>
            </a:r>
            <a:r>
              <a:rPr lang="en-US" altLang="zh-CN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Cloud</a:t>
            </a:r>
            <a:r>
              <a:rPr lang="zh-CN" altLang="en-US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endParaRPr lang="en-US" altLang="zh-CN" sz="20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Serverless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端边云</a:t>
            </a:r>
            <a:r>
              <a:rPr lang="en-US" altLang="zh-CN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End-Edge-Cloud</a:t>
            </a:r>
            <a:endParaRPr lang="x-none" altLang="zh-CN" sz="20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94674" y="5623082"/>
            <a:ext cx="32682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单机，单机主备，多主，集群，分布式</a:t>
            </a:r>
            <a:endParaRPr lang="x-none" altLang="zh-CN" sz="2000" dirty="0">
              <a:solidFill>
                <a:srgbClr val="0000FF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23944" y="1245791"/>
            <a:ext cx="29545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关系，键值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,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文档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,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20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Json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，图，向量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x-none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83361" y="1687457"/>
            <a:ext cx="323961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2PC+Paxos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DB+LLVM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大数据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区块链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AI</a:t>
            </a:r>
            <a:endParaRPr lang="x-none" altLang="zh-CN" sz="20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83361" y="3953363"/>
            <a:ext cx="323961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OLAP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OLTP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HTAP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时序、流、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AI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安全隐私</a:t>
            </a:r>
            <a:endParaRPr lang="en-US" altLang="zh-CN" sz="20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71411" y="3086437"/>
            <a:ext cx="32396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u="sng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Optimization</a:t>
            </a:r>
            <a:r>
              <a:rPr lang="zh-CN" altLang="en-US" sz="1400" u="sng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1400" u="sng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Goal: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throughput, consistency, latency,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fault tolerance, availability, elasticity,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security, privacy, robustness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6"/>
          <p:cNvSpPr/>
          <p:nvPr/>
        </p:nvSpPr>
        <p:spPr>
          <a:xfrm>
            <a:off x="1100834" y="2894785"/>
            <a:ext cx="10090898" cy="3514727"/>
          </a:xfrm>
          <a:prstGeom prst="roundRect">
            <a:avLst>
              <a:gd name="adj" fmla="val 10529"/>
            </a:avLst>
          </a:prstGeom>
          <a:solidFill>
            <a:srgbClr val="6F1787">
              <a:alpha val="14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9" name="Shape6"/>
          <p:cNvSpPr/>
          <p:nvPr/>
        </p:nvSpPr>
        <p:spPr>
          <a:xfrm>
            <a:off x="1100836" y="2961216"/>
            <a:ext cx="10090896" cy="3395133"/>
          </a:xfrm>
          <a:prstGeom prst="roundRect">
            <a:avLst>
              <a:gd name="adj" fmla="val 10529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0" name="Shape18"/>
          <p:cNvSpPr/>
          <p:nvPr/>
        </p:nvSpPr>
        <p:spPr>
          <a:xfrm>
            <a:off x="1100835" y="1091025"/>
            <a:ext cx="10090897" cy="1686045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数据库模型：层次数据库和网状数据库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828800" y="1208740"/>
            <a:ext cx="11456894" cy="30821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在数据库发展的早期，有两类重要的数据库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层次数据库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-GB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Hierarchical Database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）</a:t>
            </a:r>
            <a:r>
              <a:rPr lang="zh-CN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和网状数据库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-GB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Network Database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）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层次数据库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lang="zh-CN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层次模型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lang="zh-CN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以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“</a:t>
            </a:r>
            <a:r>
              <a:rPr lang="zh-CN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树结构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”</a:t>
            </a:r>
            <a:r>
              <a:rPr lang="zh-CN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来表示数据记录之间的联系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网状数据库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lang="zh-CN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网状模型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lang="zh-CN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以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“</a:t>
            </a:r>
            <a:r>
              <a:rPr lang="zh-CN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图结构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”</a:t>
            </a:r>
            <a:r>
              <a:rPr lang="zh-CN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来表示数据记录之间的联系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22275" lvl="1" indent="0">
              <a:buNone/>
            </a:pPr>
            <a:endParaRPr lang="zh-CN" altLang="en-US" sz="2400" dirty="0">
              <a:latin typeface="微软雅黑" panose="020B0503020204020204" pitchFamily="82" charset="2"/>
              <a:ea typeface="微软雅黑" panose="020B0503020204020204" pitchFamily="82" charset="2"/>
              <a:cs typeface="Arial" panose="020B0604020202020204" pitchFamily="34" charset="0"/>
            </a:endParaRPr>
          </a:p>
          <a:p>
            <a:pPr lvl="1"/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  <a:cs typeface="Arial" panose="020B0604020202020204" pitchFamily="34" charset="0"/>
            </a:endParaRPr>
          </a:p>
          <a:p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42"/>
          <a:stretch>
            <a:fillRect/>
          </a:stretch>
        </p:blipFill>
        <p:spPr bwMode="auto">
          <a:xfrm>
            <a:off x="1654175" y="3189775"/>
            <a:ext cx="9112250" cy="2924745"/>
          </a:xfrm>
          <a:prstGeom prst="rect">
            <a:avLst/>
          </a:prstGeom>
          <a:ln>
            <a:noFill/>
          </a:ln>
        </p:spPr>
      </p:pic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1684000" y="6517146"/>
            <a:ext cx="652693" cy="476250"/>
          </a:xfrm>
        </p:spPr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39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9"/>
          <p:cNvSpPr/>
          <p:nvPr/>
        </p:nvSpPr>
        <p:spPr>
          <a:xfrm rot="10800000">
            <a:off x="3502997" y="1184148"/>
            <a:ext cx="5886874" cy="1072379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grpSp>
        <p:nvGrpSpPr>
          <p:cNvPr id="18" name="Shape6"/>
          <p:cNvGrpSpPr/>
          <p:nvPr/>
        </p:nvGrpSpPr>
        <p:grpSpPr>
          <a:xfrm>
            <a:off x="1777913" y="2588972"/>
            <a:ext cx="8958173" cy="3600616"/>
            <a:chOff x="380794" y="2976852"/>
            <a:chExt cx="11938264" cy="3147072"/>
          </a:xfrm>
          <a:effectLst/>
        </p:grpSpPr>
        <p:sp>
          <p:nvSpPr>
            <p:cNvPr id="19" name="Shape6"/>
            <p:cNvSpPr/>
            <p:nvPr/>
          </p:nvSpPr>
          <p:spPr>
            <a:xfrm>
              <a:off x="380794" y="2976852"/>
              <a:ext cx="11938264" cy="3147072"/>
            </a:xfrm>
            <a:prstGeom prst="roundRect">
              <a:avLst>
                <a:gd name="adj" fmla="val 12145"/>
              </a:avLst>
            </a:prstGeom>
            <a:solidFill>
              <a:schemeClr val="bg1"/>
            </a:solidFill>
            <a:ln w="3175">
              <a:solidFill>
                <a:srgbClr val="6F178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20" name="Shape6"/>
            <p:cNvSpPr/>
            <p:nvPr/>
          </p:nvSpPr>
          <p:spPr>
            <a:xfrm>
              <a:off x="559526" y="3073346"/>
              <a:ext cx="11597433" cy="2964755"/>
            </a:xfrm>
            <a:prstGeom prst="roundRect">
              <a:avLst>
                <a:gd name="adj" fmla="val 10529"/>
              </a:avLst>
            </a:prstGeom>
            <a:solidFill>
              <a:srgbClr val="6F1787">
                <a:alpha val="14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srgbClr val="6F1787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550" y="125586"/>
            <a:ext cx="10090897" cy="678470"/>
          </a:xfrm>
        </p:spPr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数据库在计算机系统中的位置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587243" y="2970505"/>
            <a:ext cx="7437557" cy="2835194"/>
            <a:chOff x="2787364" y="3415260"/>
            <a:chExt cx="5792691" cy="2539771"/>
          </a:xfrm>
        </p:grpSpPr>
        <p:sp>
          <p:nvSpPr>
            <p:cNvPr id="7" name="矩形 6"/>
            <p:cNvSpPr/>
            <p:nvPr/>
          </p:nvSpPr>
          <p:spPr bwMode="auto">
            <a:xfrm rot="5400000">
              <a:off x="1680008" y="4522618"/>
              <a:ext cx="2533616" cy="318903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b="0" i="0" u="none" strike="noStrike" cap="none" normalizeH="0" baseline="0" dirty="0"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理论 </a:t>
              </a:r>
              <a:r>
                <a:rPr kumimoji="1" lang="en-US" altLang="zh-CN" b="0" i="0" u="none" strike="noStrike" cap="none" normalizeH="0" baseline="0" dirty="0"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Theory</a:t>
              </a:r>
              <a:endParaRPr kumimoji="1" lang="zh-CN" altLang="en-US" b="0" i="0" u="none" strike="noStrike" cap="none" normalizeH="0" baseline="0" dirty="0"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 rot="5400000">
              <a:off x="6647938" y="4522620"/>
              <a:ext cx="2533617" cy="318903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b="0" i="0" u="none" strike="noStrike" cap="none" normalizeH="0" baseline="0" dirty="0"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网络 </a:t>
              </a:r>
              <a:r>
                <a:rPr kumimoji="1" lang="en-US" altLang="zh-CN" b="0" i="0" u="none" strike="noStrike" cap="none" normalizeH="0" baseline="0" dirty="0"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Network</a:t>
              </a:r>
              <a:endParaRPr kumimoji="1" lang="zh-CN" altLang="en-US" b="0" i="0" u="none" strike="noStrike" cap="none" normalizeH="0" baseline="0" dirty="0"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 rot="5400000">
              <a:off x="7153796" y="4522622"/>
              <a:ext cx="2533616" cy="318903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安全 </a:t>
              </a:r>
              <a:r>
                <a: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Security</a:t>
              </a:r>
              <a:endParaRPr kumimoji="1" lang="zh-CN" altLang="en-US" b="0" i="0" u="none" strike="noStrike" cap="none" normalizeH="0" baseline="0" dirty="0"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3293223" y="3415260"/>
              <a:ext cx="4275117" cy="366793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b="0" i="0" u="none" strike="noStrike" cap="none" normalizeH="0" baseline="0" dirty="0"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应用 </a:t>
              </a:r>
              <a:r>
                <a:rPr kumimoji="1" lang="en-US" altLang="zh-CN" b="0" i="0" u="none" strike="noStrike" cap="none" normalizeH="0" baseline="0" dirty="0"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Application</a:t>
              </a:r>
              <a:endParaRPr kumimoji="1" lang="zh-CN" altLang="en-US" b="0" i="0" u="none" strike="noStrike" cap="none" normalizeH="0" baseline="0" dirty="0"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293223" y="3958504"/>
              <a:ext cx="4275117" cy="366793"/>
            </a:xfrm>
            <a:prstGeom prst="rect">
              <a:avLst/>
            </a:prstGeom>
            <a:solidFill>
              <a:schemeClr val="accent2"/>
            </a:solidFill>
            <a:ln w="63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b="1" i="0" u="none" strike="noStrike" cap="none" normalizeH="0" baseline="0" dirty="0"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数据库 </a:t>
              </a:r>
              <a:r>
                <a:rPr kumimoji="1" lang="en-US" altLang="zh-CN" b="1" i="0" u="none" strike="noStrike" cap="none" normalizeH="0" baseline="0" dirty="0">
                  <a:solidFill>
                    <a:schemeClr val="bg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Database</a:t>
              </a:r>
              <a:endParaRPr kumimoji="1" lang="zh-CN" altLang="en-US" b="1" i="0" u="none" strike="noStrike" cap="none" normalizeH="0" baseline="0" dirty="0">
                <a:solidFill>
                  <a:schemeClr val="bg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3293223" y="4501748"/>
              <a:ext cx="4275117" cy="366793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b="0" i="0" u="none" strike="noStrike" cap="none" normalizeH="0" baseline="0" dirty="0"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编译器 </a:t>
              </a:r>
              <a:r>
                <a:rPr kumimoji="1" lang="en-US" altLang="zh-CN" b="0" i="0" u="none" strike="noStrike" cap="none" normalizeH="0" baseline="0" dirty="0"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Compiler</a:t>
              </a:r>
              <a:endParaRPr kumimoji="1" lang="zh-CN" altLang="en-US" b="0" i="0" u="none" strike="noStrike" cap="none" normalizeH="0" baseline="0" dirty="0"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3293223" y="5044993"/>
              <a:ext cx="4275117" cy="366793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b="0" i="0" u="none" strike="noStrike" cap="none" normalizeH="0" baseline="0" dirty="0"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操作系统 </a:t>
              </a:r>
              <a:r>
                <a:rPr kumimoji="1" lang="en-US" altLang="zh-CN" b="0" i="0" u="none" strike="noStrike" cap="none" normalizeH="0" baseline="0" dirty="0"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OS</a:t>
              </a:r>
              <a:endParaRPr kumimoji="1" lang="zh-CN" altLang="en-US" b="0" i="0" u="none" strike="noStrike" cap="none" normalizeH="0" baseline="0" dirty="0"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293223" y="5588238"/>
              <a:ext cx="4275117" cy="366793"/>
            </a:xfrm>
            <a:prstGeom prst="rect">
              <a:avLst/>
            </a:prstGeom>
            <a:solidFill>
              <a:schemeClr val="bg1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b="0" i="0" u="none" strike="noStrike" cap="none" normalizeH="0" baseline="0" dirty="0"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硬件 </a:t>
              </a:r>
              <a:r>
                <a:rPr kumimoji="1" lang="en-US" altLang="zh-CN" b="0" i="0" u="none" strike="noStrike" cap="none" normalizeH="0" baseline="0" dirty="0"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Hardware</a:t>
              </a:r>
              <a:endParaRPr kumimoji="1" lang="zh-CN" altLang="en-US" b="0" i="0" u="none" strike="noStrike" cap="none" normalizeH="0" baseline="0" dirty="0"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488254" y="1358462"/>
            <a:ext cx="69860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200" b="0" i="0" dirty="0">
                <a:solidFill>
                  <a:srgbClr val="33353C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数据库是</a:t>
            </a:r>
            <a:r>
              <a:rPr lang="zh-CN" altLang="en-US" sz="2200" dirty="0">
                <a:solidFill>
                  <a:srgbClr val="33353C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计算机的核心基础软件之一</a:t>
            </a:r>
            <a:endParaRPr lang="en-US" altLang="zh-CN" sz="2200" dirty="0">
              <a:solidFill>
                <a:srgbClr val="33353C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algn="ctr"/>
            <a:r>
              <a:rPr lang="zh-CN" altLang="en-US" sz="22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向下发挥算力、向上支撑应用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/>
              <a:t>数据库 </a:t>
            </a:r>
            <a:r>
              <a:rPr kumimoji="1" lang="en-US" altLang="zh-CN"/>
              <a:t>- </a:t>
            </a:r>
            <a:r>
              <a:rPr kumimoji="1" lang="zh-CN" altLang="en-US"/>
              <a:t>概述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684000" y="6517146"/>
            <a:ext cx="652693" cy="476250"/>
          </a:xfrm>
        </p:spPr>
        <p:txBody>
          <a:bodyPr/>
          <a:lstStyle/>
          <a:p>
            <a:fld id="{4B0D34C0-35A8-654C-9FBA-7B4E017BD630}" type="slidenum">
              <a:rPr lang="en-US" altLang="zh-CN" smtClean="0"/>
              <a:t>4</a:t>
            </a:fld>
            <a:endParaRPr kumimoji="1"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6"/>
          <p:cNvSpPr/>
          <p:nvPr/>
        </p:nvSpPr>
        <p:spPr>
          <a:xfrm>
            <a:off x="6820632" y="1265971"/>
            <a:ext cx="4863368" cy="4876800"/>
          </a:xfrm>
          <a:prstGeom prst="roundRect">
            <a:avLst>
              <a:gd name="adj" fmla="val 10529"/>
            </a:avLst>
          </a:prstGeom>
          <a:solidFill>
            <a:srgbClr val="6F1787">
              <a:alpha val="14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OPPOSans M" panose="00020600040101010101" pitchFamily="18" charset="-122"/>
            </a:endParaRPr>
          </a:p>
        </p:txBody>
      </p:sp>
      <p:sp>
        <p:nvSpPr>
          <p:cNvPr id="11" name="Shape6"/>
          <p:cNvSpPr/>
          <p:nvPr/>
        </p:nvSpPr>
        <p:spPr>
          <a:xfrm>
            <a:off x="6820632" y="1356727"/>
            <a:ext cx="4863367" cy="4692660"/>
          </a:xfrm>
          <a:prstGeom prst="roundRect">
            <a:avLst>
              <a:gd name="adj" fmla="val 10529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OPPOSans M" panose="00020600040101010101" pitchFamily="18" charset="-122"/>
            </a:endParaRPr>
          </a:p>
        </p:txBody>
      </p:sp>
      <p:sp>
        <p:nvSpPr>
          <p:cNvPr id="12" name="Shape18"/>
          <p:cNvSpPr/>
          <p:nvPr/>
        </p:nvSpPr>
        <p:spPr>
          <a:xfrm>
            <a:off x="533185" y="1265971"/>
            <a:ext cx="5994615" cy="4876801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数据库模型：层次模型与层次数据库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06450" y="1573768"/>
            <a:ext cx="5559594" cy="455314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层次模型是数据库系统中最早出现的数据模型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层次模型用树形结构来表示各类实体以及实体间的联系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层次模型</a:t>
            </a: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除根节点以外，其他结点有且只有一个父亲结点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层次数据库系统的典型代表是</a:t>
            </a:r>
            <a:r>
              <a:rPr lang="en-GB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IBM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公司的</a:t>
            </a:r>
            <a:r>
              <a:rPr lang="en-GB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IMS </a:t>
            </a:r>
            <a:r>
              <a:rPr lang="zh-CN" altLang="en-GB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-GB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Information Management System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IMS</a:t>
            </a:r>
            <a:r>
              <a:rPr lang="zh-CN" altLang="en-GB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）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数据库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endParaRPr lang="en-US" altLang="zh-CN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22275" lvl="1" indent="0">
              <a:buNone/>
            </a:pPr>
            <a:endParaRPr lang="zh-CN" altLang="en-US" sz="2400" dirty="0">
              <a:latin typeface="微软雅黑" panose="020B0503020204020204" pitchFamily="82" charset="2"/>
              <a:ea typeface="微软雅黑" panose="020B0503020204020204" pitchFamily="82" charset="2"/>
              <a:cs typeface="Arial" panose="020B0604020202020204" pitchFamily="34" charset="0"/>
            </a:endParaRPr>
          </a:p>
          <a:p>
            <a:pPr lvl="1"/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  <a:cs typeface="Arial" panose="020B0604020202020204" pitchFamily="34" charset="0"/>
            </a:endParaRPr>
          </a:p>
          <a:p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  <a:cs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40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339" y="1324633"/>
            <a:ext cx="3712956" cy="19761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039" y="3281960"/>
            <a:ext cx="3404087" cy="270535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6"/>
          <p:cNvSpPr/>
          <p:nvPr/>
        </p:nvSpPr>
        <p:spPr>
          <a:xfrm>
            <a:off x="6300821" y="1265971"/>
            <a:ext cx="5643529" cy="4876800"/>
          </a:xfrm>
          <a:prstGeom prst="roundRect">
            <a:avLst>
              <a:gd name="adj" fmla="val 10529"/>
            </a:avLst>
          </a:prstGeom>
          <a:solidFill>
            <a:srgbClr val="6F1787">
              <a:alpha val="14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OPPOSans M" panose="00020600040101010101" pitchFamily="18" charset="-122"/>
            </a:endParaRPr>
          </a:p>
        </p:txBody>
      </p:sp>
      <p:sp>
        <p:nvSpPr>
          <p:cNvPr id="12" name="Shape6"/>
          <p:cNvSpPr/>
          <p:nvPr/>
        </p:nvSpPr>
        <p:spPr>
          <a:xfrm>
            <a:off x="6300822" y="1356727"/>
            <a:ext cx="5643528" cy="4692660"/>
          </a:xfrm>
          <a:prstGeom prst="roundRect">
            <a:avLst>
              <a:gd name="adj" fmla="val 10529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OPPOSans M" panose="00020600040101010101" pitchFamily="18" charset="-122"/>
            </a:endParaRPr>
          </a:p>
        </p:txBody>
      </p:sp>
      <p:sp>
        <p:nvSpPr>
          <p:cNvPr id="9" name="Shape18"/>
          <p:cNvSpPr/>
          <p:nvPr/>
        </p:nvSpPr>
        <p:spPr>
          <a:xfrm>
            <a:off x="533185" y="1265971"/>
            <a:ext cx="5562815" cy="4876801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数据库模型：网状模型和网状数据库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738007" y="1546799"/>
            <a:ext cx="5173578" cy="48053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网状模型是网状数据库的组织方式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1964</a:t>
            </a:r>
            <a:r>
              <a:rPr lang="zh-CN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年，美国通用电气公司发布了世界上第一个网状数据库系统</a:t>
            </a: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——IDS</a:t>
            </a:r>
            <a:r>
              <a:rPr lang="zh-CN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Integrated Data Storage</a:t>
            </a:r>
            <a:r>
              <a:rPr lang="zh-CN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，集成数据存储）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网状模型：</a:t>
            </a: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允许一个以上的结点无父亲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一个结点可以有多于一个的父亲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04685" y="4761032"/>
            <a:ext cx="46718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600" dirty="0">
                <a:effectLst/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查理士</a:t>
            </a:r>
            <a:r>
              <a:rPr lang="en-US" altLang="zh-CN" sz="1600" dirty="0">
                <a:effectLst/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·</a:t>
            </a:r>
            <a:r>
              <a:rPr lang="zh-CN" altLang="zh-CN" sz="1600" dirty="0">
                <a:effectLst/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巴赫曼（</a:t>
            </a:r>
            <a:r>
              <a:rPr lang="en-US" altLang="zh-CN" sz="1600" dirty="0">
                <a:effectLst/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Charles W. Bachman</a:t>
            </a:r>
            <a:r>
              <a:rPr lang="zh-CN" altLang="zh-CN" sz="1600" dirty="0">
                <a:effectLst/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）</a:t>
            </a:r>
            <a:endParaRPr lang="en-US" altLang="zh-CN" sz="1600" dirty="0">
              <a:effectLst/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1973</a:t>
            </a:r>
            <a:r>
              <a:rPr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年获得图灵奖，以</a:t>
            </a:r>
            <a:r>
              <a:rPr lang="zh-CN" altLang="zh-CN" sz="16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表彰他在数据库领域，尤其是网状数据库系统方面的杰出贡献。</a:t>
            </a:r>
            <a:r>
              <a:rPr lang="zh-CN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endParaRPr lang="zh-CN" altLang="en-US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41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643" y="1478763"/>
            <a:ext cx="4983918" cy="16818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735" y="3352362"/>
            <a:ext cx="5493615" cy="263845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18"/>
          <p:cNvSpPr/>
          <p:nvPr/>
        </p:nvSpPr>
        <p:spPr>
          <a:xfrm>
            <a:off x="454184" y="1123951"/>
            <a:ext cx="5325412" cy="5018822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数据库模型：关系模型与关系数据库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85973" y="1351811"/>
            <a:ext cx="4895850" cy="5181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关系数据库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关系数据库是表的集合：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>
              <a:buSzPct val="50000"/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82" charset="2"/>
                <a:ea typeface="微软雅黑" panose="020B0503020204020204" pitchFamily="82" charset="2"/>
              </a:rPr>
              <a:t>每个表有唯一的名字</a:t>
            </a:r>
            <a:endParaRPr lang="en-US" altLang="zh-CN" sz="1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>
              <a:buSzPct val="50000"/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82" charset="2"/>
                <a:ea typeface="微软雅黑" panose="020B0503020204020204" pitchFamily="82" charset="2"/>
              </a:rPr>
              <a:t>每个表可以有多个列</a:t>
            </a:r>
          </a:p>
          <a:p>
            <a:pPr lvl="2">
              <a:buSzPct val="50000"/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82" charset="2"/>
                <a:ea typeface="微软雅黑" panose="020B0503020204020204" pitchFamily="82" charset="2"/>
              </a:rPr>
              <a:t>每个列有唯一的名字</a:t>
            </a:r>
          </a:p>
          <a:p>
            <a:pPr lvl="2">
              <a:buSzPct val="50000"/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pitchFamily="82" charset="2"/>
                <a:ea typeface="微软雅黑" panose="020B0503020204020204" pitchFamily="82" charset="2"/>
              </a:rPr>
              <a:t>表中的一行代表的是一系列值之间的联系，即表是关系的集合</a:t>
            </a:r>
            <a:endParaRPr lang="en-US" altLang="zh-CN" sz="1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1800" b="1" u="sng" dirty="0">
                <a:latin typeface="微软雅黑" panose="020B0503020204020204" pitchFamily="82" charset="2"/>
                <a:ea typeface="微软雅黑" panose="020B0503020204020204" pitchFamily="82" charset="2"/>
              </a:rPr>
              <a:t>表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的概念和数学上</a:t>
            </a:r>
            <a:r>
              <a:rPr lang="zh-CN" altLang="en-US" sz="1800" b="1" u="sng" dirty="0">
                <a:latin typeface="微软雅黑" panose="020B0503020204020204" pitchFamily="82" charset="2"/>
                <a:ea typeface="微软雅黑" panose="020B0503020204020204" pitchFamily="82" charset="2"/>
              </a:rPr>
              <a:t>关系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的概念密切相关，这正是关系数据库名称的由来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常见的关系数据库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Oracle</a:t>
            </a:r>
            <a:r>
              <a:rPr lang="zh-CN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Microsoft SQL Server</a:t>
            </a:r>
            <a:r>
              <a:rPr lang="zh-CN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IBM DB2</a:t>
            </a:r>
            <a:r>
              <a:rPr lang="zh-CN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、 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MySQL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lang="en-US" altLang="zh-CN" sz="18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GaussDB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SQLite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关系数据库</a:t>
            </a:r>
            <a:r>
              <a:rPr lang="zh-CN" altLang="en-US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采用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关系模型</a:t>
            </a:r>
            <a:r>
              <a:rPr lang="zh-CN" altLang="en-US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作为数据的组织方式</a:t>
            </a:r>
            <a:endParaRPr lang="zh-CN" altLang="en-US" sz="24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  <a:cs typeface="Arial" panose="020B0604020202020204" pitchFamily="34" charset="0"/>
            </a:endParaRPr>
          </a:p>
          <a:p>
            <a:pPr lvl="1"/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  <a:cs typeface="Arial" panose="020B0604020202020204" pitchFamily="34" charset="0"/>
            </a:endParaRPr>
          </a:p>
          <a:p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  <a:cs typeface="Arial" panose="020B0604020202020204" pitchFamily="34" charset="0"/>
            </a:endParaRP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3728545" y="2033752"/>
            <a:ext cx="7772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2005" indent="-357505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59205" indent="-27813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26695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68605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14325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60045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05765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51485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endParaRPr lang="zh-CN" altLang="en-US" sz="3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5962650" y="2658014"/>
          <a:ext cx="5721350" cy="213766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65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6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81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442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600" b="1" kern="100" dirty="0" err="1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Sno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6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（学号）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1787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600" b="1" kern="100" dirty="0" err="1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Sname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6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（姓名）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1787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600" b="1" kern="100" dirty="0" err="1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Sgender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6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（性别）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1787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Sage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6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（年龄）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1787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600" b="1" kern="100" dirty="0" err="1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Sdept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6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（所在系）</a:t>
                      </a:r>
                      <a:endParaRPr lang="zh-CN" sz="16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1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64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2021310721</a:t>
                      </a:r>
                      <a:endParaRPr lang="zh-CN" sz="14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李博</a:t>
                      </a:r>
                      <a:endParaRPr lang="zh-CN" sz="14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男</a:t>
                      </a:r>
                      <a:endParaRPr lang="zh-CN" sz="14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17</a:t>
                      </a:r>
                      <a:endParaRPr lang="zh-CN" sz="14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CS</a:t>
                      </a:r>
                      <a:endParaRPr lang="zh-CN" sz="14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64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2021310722</a:t>
                      </a:r>
                      <a:endParaRPr lang="zh-CN" sz="1400" kern="10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赵宇</a:t>
                      </a:r>
                      <a:endParaRPr lang="zh-CN" sz="14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男</a:t>
                      </a:r>
                      <a:endParaRPr lang="zh-CN" sz="14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19</a:t>
                      </a:r>
                      <a:endParaRPr lang="zh-CN" sz="14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CS</a:t>
                      </a:r>
                      <a:endParaRPr lang="zh-CN" sz="1400" kern="10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64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2021310723</a:t>
                      </a:r>
                      <a:endParaRPr lang="zh-CN" sz="14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4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张敏</a:t>
                      </a:r>
                      <a:endParaRPr lang="zh-CN" sz="1400" kern="10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女</a:t>
                      </a:r>
                      <a:endParaRPr lang="zh-CN" sz="14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18</a:t>
                      </a:r>
                      <a:endParaRPr lang="zh-CN" sz="14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CS</a:t>
                      </a:r>
                      <a:endParaRPr lang="zh-CN" sz="14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64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2021310724</a:t>
                      </a:r>
                      <a:endParaRPr lang="zh-CN" sz="1400" kern="10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4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王勇</a:t>
                      </a:r>
                      <a:endParaRPr lang="zh-CN" sz="1400" kern="10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男</a:t>
                      </a:r>
                      <a:endParaRPr lang="zh-CN" sz="14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18</a:t>
                      </a:r>
                      <a:endParaRPr lang="zh-CN" sz="14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MA</a:t>
                      </a:r>
                      <a:endParaRPr lang="zh-CN" sz="14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64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2021310725</a:t>
                      </a:r>
                      <a:endParaRPr lang="zh-CN" sz="1400" kern="10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刘佳</a:t>
                      </a:r>
                      <a:endParaRPr lang="zh-CN" sz="14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女</a:t>
                      </a:r>
                      <a:endParaRPr lang="zh-CN" sz="14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17</a:t>
                      </a:r>
                      <a:endParaRPr lang="zh-CN" sz="14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MA</a:t>
                      </a:r>
                      <a:endParaRPr lang="zh-CN" sz="14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8143703" y="2028008"/>
            <a:ext cx="13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Student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表</a:t>
            </a:r>
            <a:endParaRPr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42</a:t>
            </a:fld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6"/>
          <p:cNvSpPr/>
          <p:nvPr/>
        </p:nvSpPr>
        <p:spPr>
          <a:xfrm>
            <a:off x="296102" y="1072388"/>
            <a:ext cx="11599795" cy="5247496"/>
          </a:xfrm>
          <a:prstGeom prst="roundRect">
            <a:avLst>
              <a:gd name="adj" fmla="val 10529"/>
            </a:avLst>
          </a:prstGeom>
          <a:solidFill>
            <a:srgbClr val="6F1787">
              <a:alpha val="14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9" name="Shape6"/>
          <p:cNvSpPr/>
          <p:nvPr/>
        </p:nvSpPr>
        <p:spPr>
          <a:xfrm>
            <a:off x="296103" y="1161520"/>
            <a:ext cx="11599793" cy="5055129"/>
          </a:xfrm>
          <a:prstGeom prst="roundRect">
            <a:avLst>
              <a:gd name="adj" fmla="val 10529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数据库模型：</a:t>
            </a:r>
            <a:r>
              <a:rPr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关系模型和关系数据库</a:t>
            </a:r>
            <a:endParaRPr kumimoji="1" lang="zh-CN" altLang="en-US" sz="3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971550" y="1832408"/>
            <a:ext cx="6905625" cy="41778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1970</a:t>
            </a:r>
            <a:r>
              <a:rPr lang="zh-CN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年，</a:t>
            </a: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IBM</a:t>
            </a:r>
            <a:r>
              <a:rPr lang="zh-CN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公司的埃德加</a:t>
            </a: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·</a:t>
            </a:r>
            <a:r>
              <a:rPr lang="zh-CN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科德（</a:t>
            </a: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Edgar F. Codd</a:t>
            </a:r>
            <a:r>
              <a:rPr lang="zh-CN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）首次提出了关系模型的概念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。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algn="just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之后，提出了关系代数和关系演算的概念</a:t>
            </a:r>
          </a:p>
          <a:p>
            <a:pPr algn="just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1972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年提出了关系的第一、第二、第三范式</a:t>
            </a:r>
          </a:p>
          <a:p>
            <a:pPr algn="just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1974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年提出了关系的巴斯科德范式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algn="just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1981</a:t>
            </a:r>
            <a:r>
              <a:rPr lang="zh-CN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年，</a:t>
            </a: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ACM</a:t>
            </a:r>
            <a:r>
              <a:rPr lang="zh-CN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授予埃德加</a:t>
            </a: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·</a:t>
            </a:r>
            <a:r>
              <a:rPr lang="zh-CN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科德图灵奖，以表彰他在关系数据库研究方面的杰出贡献。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algn="just">
              <a:lnSpc>
                <a:spcPct val="140000"/>
              </a:lnSpc>
              <a:buFont typeface="Wingdings" panose="05000000000000000000" pitchFamily="2" charset="2"/>
              <a:buChar char="Ø"/>
            </a:pPr>
            <a:endParaRPr lang="zh-CN" altLang="en-US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  <a:cs typeface="Arial" panose="020B0604020202020204" pitchFamily="34" charset="0"/>
            </a:endParaRPr>
          </a:p>
        </p:txBody>
      </p:sp>
      <p:pic>
        <p:nvPicPr>
          <p:cNvPr id="8194" name="Picture 2" descr="upload.wikimedia.org/wikipedia/en/5/58/Edgar_F_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813" y="2058354"/>
            <a:ext cx="1947389" cy="276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9211818" y="4901417"/>
            <a:ext cx="1789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latin typeface="微软雅黑" panose="020B0503020204020204" pitchFamily="82" charset="2"/>
                <a:ea typeface="微软雅黑" panose="020B0503020204020204" pitchFamily="82" charset="2"/>
              </a:rPr>
              <a:t>埃德加</a:t>
            </a:r>
            <a:r>
              <a:rPr lang="en-US" altLang="zh-CN" b="1" dirty="0">
                <a:latin typeface="微软雅黑" panose="020B0503020204020204" pitchFamily="82" charset="2"/>
                <a:ea typeface="微软雅黑" panose="020B0503020204020204" pitchFamily="82" charset="2"/>
              </a:rPr>
              <a:t>·</a:t>
            </a:r>
            <a:r>
              <a:rPr lang="zh-CN" altLang="zh-CN" b="1" dirty="0">
                <a:latin typeface="微软雅黑" panose="020B0503020204020204" pitchFamily="82" charset="2"/>
                <a:ea typeface="微软雅黑" panose="020B0503020204020204" pitchFamily="82" charset="2"/>
              </a:rPr>
              <a:t>科德</a:t>
            </a: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43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6"/>
          <p:cNvSpPr/>
          <p:nvPr/>
        </p:nvSpPr>
        <p:spPr>
          <a:xfrm>
            <a:off x="7848600" y="1166098"/>
            <a:ext cx="3449822" cy="4460876"/>
          </a:xfrm>
          <a:prstGeom prst="roundRect">
            <a:avLst>
              <a:gd name="adj" fmla="val 2991"/>
            </a:avLst>
          </a:prstGeom>
          <a:solidFill>
            <a:schemeClr val="bg1"/>
          </a:solidFill>
          <a:ln w="3175">
            <a:solidFill>
              <a:srgbClr val="6F178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18" name="任意多边形: 形状 17"/>
          <p:cNvSpPr/>
          <p:nvPr/>
        </p:nvSpPr>
        <p:spPr bwMode="auto">
          <a:xfrm>
            <a:off x="532099" y="1166098"/>
            <a:ext cx="7211725" cy="4460877"/>
          </a:xfrm>
          <a:custGeom>
            <a:avLst/>
            <a:gdLst>
              <a:gd name="connsiteX0" fmla="*/ 0 w 6810034"/>
              <a:gd name="connsiteY0" fmla="*/ 0 h 678471"/>
              <a:gd name="connsiteX1" fmla="*/ 6810034 w 6810034"/>
              <a:gd name="connsiteY1" fmla="*/ 0 h 678471"/>
              <a:gd name="connsiteX2" fmla="*/ 6810034 w 6810034"/>
              <a:gd name="connsiteY2" fmla="*/ 678471 h 678471"/>
              <a:gd name="connsiteX3" fmla="*/ 0 w 6810034"/>
              <a:gd name="connsiteY3" fmla="*/ 678471 h 678471"/>
              <a:gd name="connsiteX4" fmla="*/ 0 w 6810034"/>
              <a:gd name="connsiteY4" fmla="*/ 0 h 678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034" h="678471">
                <a:moveTo>
                  <a:pt x="0" y="0"/>
                </a:moveTo>
                <a:lnTo>
                  <a:pt x="6810034" y="0"/>
                </a:lnTo>
                <a:lnTo>
                  <a:pt x="6810034" y="678471"/>
                </a:lnTo>
                <a:lnTo>
                  <a:pt x="0" y="67847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F1787">
                  <a:alpha val="20000"/>
                </a:srgbClr>
              </a:gs>
              <a:gs pos="100000">
                <a:srgbClr val="6F1787">
                  <a:alpha val="20000"/>
                </a:srgbClr>
              </a:gs>
              <a:gs pos="48000">
                <a:schemeClr val="bg1">
                  <a:alpha val="0"/>
                </a:schemeClr>
              </a:gs>
            </a:gsLst>
            <a:lin ang="1350000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2100" y="1082672"/>
            <a:ext cx="7116933" cy="44608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1800" b="1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</a:rPr>
              <a:t>键值数据库</a:t>
            </a:r>
            <a:endParaRPr kumimoji="1" lang="en-US" altLang="zh-CN" sz="1800" b="1" dirty="0">
              <a:solidFill>
                <a:srgbClr val="6F178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以键值对格式存储数据的数据库，数据访问简单高效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800" b="1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</a:rPr>
              <a:t>列族数据库</a:t>
            </a:r>
            <a:endParaRPr kumimoji="1" lang="en-US" altLang="zh-CN" sz="1800" b="1" dirty="0">
              <a:solidFill>
                <a:srgbClr val="6F178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数据列按访问关联性划分成不同族，一个族可视为关系表</a:t>
            </a:r>
            <a:endParaRPr kumimoji="1"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</a:rPr>
              <a:t>文档数据库</a:t>
            </a:r>
            <a:endParaRPr lang="en-US" altLang="zh-CN" sz="1800" b="1" dirty="0">
              <a:solidFill>
                <a:srgbClr val="6F178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以</a:t>
            </a:r>
            <a:r>
              <a:rPr kumimoji="1"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JSON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等文档格式存取数据，避免应用中数据转换的代价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</a:rPr>
              <a:t>图数据库</a:t>
            </a:r>
            <a:endParaRPr lang="en-US" altLang="zh-CN" sz="1800" b="1" dirty="0">
              <a:solidFill>
                <a:srgbClr val="6F178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以包含边、节点及属性的图结构来存储数据和建模关联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信息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</a:rPr>
              <a:t>向量数据库</a:t>
            </a:r>
            <a:endParaRPr lang="en-US" altLang="zh-CN" sz="1800" b="1" dirty="0">
              <a:solidFill>
                <a:srgbClr val="6F178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非结构化数据（文本、图片）转换的向量数据（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embedding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vector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kumimoji="1"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0" t="54872" r="57467" b="4416"/>
          <a:stretch>
            <a:fillRect/>
          </a:stretch>
        </p:blipFill>
        <p:spPr bwMode="auto">
          <a:xfrm>
            <a:off x="8024015" y="4276086"/>
            <a:ext cx="1057696" cy="130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90567" y="6548437"/>
            <a:ext cx="3852862" cy="309563"/>
          </a:xfrm>
        </p:spPr>
        <p:txBody>
          <a:bodyPr/>
          <a:lstStyle/>
          <a:p>
            <a:pPr>
              <a:defRPr/>
            </a:pPr>
            <a:r>
              <a:rPr lang="zh-CN" altLang="en-US"/>
              <a:t>数据库 </a:t>
            </a:r>
            <a:r>
              <a:rPr lang="en-US" altLang="zh-CN"/>
              <a:t>- </a:t>
            </a:r>
            <a:r>
              <a:rPr lang="zh-CN" altLang="en-US"/>
              <a:t>概述</a:t>
            </a:r>
            <a:endParaRPr lang="en-US" altLang="zh-CN" sz="120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14" t="53483" r="3583"/>
          <a:stretch>
            <a:fillRect/>
          </a:stretch>
        </p:blipFill>
        <p:spPr bwMode="auto">
          <a:xfrm>
            <a:off x="7900378" y="1253471"/>
            <a:ext cx="1179140" cy="153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3" t="54871" r="28404"/>
          <a:stretch>
            <a:fillRect/>
          </a:stretch>
        </p:blipFill>
        <p:spPr bwMode="auto">
          <a:xfrm>
            <a:off x="7943429" y="2874609"/>
            <a:ext cx="1155139" cy="128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revie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45" t="31293" r="32798" b="6000"/>
          <a:stretch>
            <a:fillRect/>
          </a:stretch>
        </p:blipFill>
        <p:spPr bwMode="auto">
          <a:xfrm>
            <a:off x="9557788" y="3757234"/>
            <a:ext cx="1326452" cy="157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9738773" y="3364454"/>
            <a:ext cx="964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Abadi MT Condensed Light" panose="020B0306030101010103" pitchFamily="34" charset="0"/>
              </a:rPr>
              <a:t>vector</a:t>
            </a:r>
            <a:endParaRPr lang="zh-CN" altLang="en-US" b="1" dirty="0">
              <a:latin typeface="Abadi MT Condensed Light" panose="020B0306030101010103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377" y="1640892"/>
            <a:ext cx="2001074" cy="14598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304286" y="1334641"/>
            <a:ext cx="1757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Abadi MT Condensed Light" panose="020B0306030101010103" pitchFamily="34" charset="0"/>
              </a:rPr>
              <a:t>Column-family</a:t>
            </a:r>
            <a:endParaRPr lang="zh-CN" altLang="en-US" b="1" dirty="0">
              <a:latin typeface="Abadi MT Condensed Light" panose="020B0306030101010103" pitchFamily="34" charset="0"/>
            </a:endParaRPr>
          </a:p>
        </p:txBody>
      </p:sp>
      <p:sp>
        <p:nvSpPr>
          <p:cNvPr id="15" name="标题 5"/>
          <p:cNvSpPr txBox="1"/>
          <p:nvPr/>
        </p:nvSpPr>
        <p:spPr bwMode="auto">
          <a:xfrm>
            <a:off x="971550" y="128441"/>
            <a:ext cx="10090897" cy="6784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800" b="1" i="0">
                <a:solidFill>
                  <a:schemeClr val="tx2"/>
                </a:solidFill>
                <a:effectLst/>
                <a:latin typeface="Arial" panose="020B0604020202020204"/>
                <a:ea typeface="黑体" panose="02010609060101010101" pitchFamily="49" charset="-122"/>
                <a:cs typeface="Arial" panose="020B060402020202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  <a:lvl6pPr marL="42227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6pPr>
            <a:lvl7pPr marL="84391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7pPr>
            <a:lvl8pPr marL="126619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8pPr>
            <a:lvl9pPr marL="168846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9pPr>
          </a:lstStyle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数据库模型： 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NoSQL</a:t>
            </a: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数据库类型</a:t>
            </a:r>
            <a:endParaRPr lang="zh-CN" altLang="en-US" sz="3500" b="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6"/>
          <p:cNvSpPr/>
          <p:nvPr/>
        </p:nvSpPr>
        <p:spPr>
          <a:xfrm>
            <a:off x="551329" y="3122147"/>
            <a:ext cx="11054583" cy="2881601"/>
          </a:xfrm>
          <a:prstGeom prst="roundRect">
            <a:avLst>
              <a:gd name="adj" fmla="val 2991"/>
            </a:avLst>
          </a:prstGeom>
          <a:solidFill>
            <a:schemeClr val="bg1"/>
          </a:solidFill>
          <a:ln w="3175">
            <a:solidFill>
              <a:srgbClr val="6F178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16" name="任意多边形: 形状 15"/>
          <p:cNvSpPr/>
          <p:nvPr/>
        </p:nvSpPr>
        <p:spPr bwMode="auto">
          <a:xfrm>
            <a:off x="551329" y="1816010"/>
            <a:ext cx="11054583" cy="1222466"/>
          </a:xfrm>
          <a:custGeom>
            <a:avLst/>
            <a:gdLst>
              <a:gd name="connsiteX0" fmla="*/ 0 w 6810034"/>
              <a:gd name="connsiteY0" fmla="*/ 0 h 678471"/>
              <a:gd name="connsiteX1" fmla="*/ 6810034 w 6810034"/>
              <a:gd name="connsiteY1" fmla="*/ 0 h 678471"/>
              <a:gd name="connsiteX2" fmla="*/ 6810034 w 6810034"/>
              <a:gd name="connsiteY2" fmla="*/ 678471 h 678471"/>
              <a:gd name="connsiteX3" fmla="*/ 0 w 6810034"/>
              <a:gd name="connsiteY3" fmla="*/ 678471 h 678471"/>
              <a:gd name="connsiteX4" fmla="*/ 0 w 6810034"/>
              <a:gd name="connsiteY4" fmla="*/ 0 h 678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034" h="678471">
                <a:moveTo>
                  <a:pt x="0" y="0"/>
                </a:moveTo>
                <a:lnTo>
                  <a:pt x="6810034" y="0"/>
                </a:lnTo>
                <a:lnTo>
                  <a:pt x="6810034" y="678471"/>
                </a:lnTo>
                <a:lnTo>
                  <a:pt x="0" y="67847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F1787">
                  <a:alpha val="20000"/>
                </a:srgbClr>
              </a:gs>
              <a:gs pos="100000">
                <a:srgbClr val="6F1787">
                  <a:alpha val="20000"/>
                </a:srgbClr>
              </a:gs>
              <a:gs pos="48000">
                <a:schemeClr val="bg1">
                  <a:alpha val="0"/>
                </a:schemeClr>
              </a:gs>
            </a:gsLst>
            <a:lin ang="1350000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0838" y="1899681"/>
            <a:ext cx="3486340" cy="923756"/>
          </a:xfrm>
        </p:spPr>
        <p:txBody>
          <a:bodyPr/>
          <a:lstStyle/>
          <a:p>
            <a:pPr marL="0" indent="0" algn="ctr">
              <a:buNone/>
            </a:pPr>
            <a:r>
              <a:rPr kumimoji="1" lang="zh-CN" altLang="en-US" sz="1800" b="1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</a:rPr>
              <a:t>模式灵活</a:t>
            </a:r>
            <a:endParaRPr kumimoji="1" lang="en-US" altLang="zh-CN" sz="1800" b="1" dirty="0">
              <a:solidFill>
                <a:srgbClr val="6F178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22275" lvl="1" indent="0">
              <a:buNone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NoSQL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数据库无需预先指定数据的模式，并支持混合数据类型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Picture 2" descr="NoSQL Tutorial: What is, Types of NoSQL Databases &amp;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04" y="3630637"/>
            <a:ext cx="3852863" cy="186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Introduction to NoSQL | T2"/>
          <p:cNvSpPr>
            <a:spLocks noChangeAspect="1" noChangeArrowheads="1"/>
          </p:cNvSpPr>
          <p:nvPr/>
        </p:nvSpPr>
        <p:spPr bwMode="auto">
          <a:xfrm>
            <a:off x="5943599" y="3219449"/>
            <a:ext cx="2881601" cy="288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498" y="3630637"/>
            <a:ext cx="3410892" cy="1864621"/>
          </a:xfrm>
          <a:prstGeom prst="rect">
            <a:avLst/>
          </a:prstGeom>
        </p:spPr>
      </p:pic>
      <p:pic>
        <p:nvPicPr>
          <p:cNvPr id="2062" name="Picture 14" descr="Clustering in NoSQL: Cassandra x MongoDB | by Rafael Dalsenter | Medi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265" y="3645086"/>
            <a:ext cx="3357647" cy="183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页脚占位符 6"/>
          <p:cNvSpPr>
            <a:spLocks noGrp="1"/>
          </p:cNvSpPr>
          <p:nvPr>
            <p:ph type="ftr" sz="quarter" idx="3"/>
          </p:nvPr>
        </p:nvSpPr>
        <p:spPr>
          <a:xfrm>
            <a:off x="4090567" y="6548437"/>
            <a:ext cx="3852862" cy="309563"/>
          </a:xfrm>
        </p:spPr>
        <p:txBody>
          <a:bodyPr/>
          <a:lstStyle/>
          <a:p>
            <a:pPr>
              <a:defRPr/>
            </a:pPr>
            <a:r>
              <a:rPr lang="zh-CN" altLang="en-US"/>
              <a:t>数据库 </a:t>
            </a:r>
            <a:r>
              <a:rPr lang="en-US" altLang="zh-CN"/>
              <a:t>- </a:t>
            </a:r>
            <a:r>
              <a:rPr lang="zh-CN" altLang="en-US"/>
              <a:t>概述</a:t>
            </a:r>
            <a:endParaRPr lang="en-US" altLang="zh-CN" sz="120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954637" y="1222977"/>
            <a:ext cx="3807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B20FF"/>
                </a:solidFill>
                <a:latin typeface="微软雅黑" panose="020B0503020204020204" charset="-122"/>
                <a:ea typeface="微软雅黑" panose="020B0503020204020204" charset="-122"/>
              </a:rPr>
              <a:t>NoSQL</a:t>
            </a:r>
            <a:r>
              <a:rPr lang="zh-CN" altLang="en-US" sz="2400" b="1" dirty="0">
                <a:solidFill>
                  <a:srgbClr val="3B20FF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dirty="0">
                <a:solidFill>
                  <a:srgbClr val="3B20FF"/>
                </a:solidFill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zh-CN" altLang="en-US" sz="2400" b="1" dirty="0">
                <a:solidFill>
                  <a:srgbClr val="3B20FF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dirty="0">
                <a:solidFill>
                  <a:srgbClr val="3B20FF"/>
                </a:solidFill>
                <a:latin typeface="微软雅黑" panose="020B0503020204020204" charset="-122"/>
                <a:ea typeface="微软雅黑" panose="020B0503020204020204" charset="-122"/>
              </a:rPr>
              <a:t>Not</a:t>
            </a:r>
            <a:r>
              <a:rPr lang="zh-CN" altLang="en-US" sz="2400" b="1" dirty="0">
                <a:solidFill>
                  <a:srgbClr val="3B20FF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dirty="0">
                <a:solidFill>
                  <a:srgbClr val="3B20FF"/>
                </a:solidFill>
                <a:latin typeface="微软雅黑" panose="020B0503020204020204" charset="-122"/>
                <a:ea typeface="微软雅黑" panose="020B0503020204020204" charset="-122"/>
              </a:rPr>
              <a:t>only</a:t>
            </a:r>
            <a:r>
              <a:rPr lang="zh-CN" altLang="en-US" sz="2400" b="1" dirty="0">
                <a:solidFill>
                  <a:srgbClr val="3B20FF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dirty="0">
                <a:solidFill>
                  <a:srgbClr val="3B20FF"/>
                </a:solidFill>
                <a:latin typeface="微软雅黑" panose="020B0503020204020204" charset="-122"/>
                <a:ea typeface="微软雅黑" panose="020B0503020204020204" charset="-122"/>
              </a:rPr>
              <a:t>SQL</a:t>
            </a:r>
            <a:endParaRPr lang="zh-CN" altLang="en-US" sz="2400" b="1" dirty="0">
              <a:solidFill>
                <a:srgbClr val="3B2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标题 5"/>
          <p:cNvSpPr txBox="1"/>
          <p:nvPr/>
        </p:nvSpPr>
        <p:spPr bwMode="auto">
          <a:xfrm>
            <a:off x="971550" y="128441"/>
            <a:ext cx="10090897" cy="6784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800" b="1" i="0">
                <a:solidFill>
                  <a:schemeClr val="tx2"/>
                </a:solidFill>
                <a:effectLst/>
                <a:latin typeface="Arial" panose="020B0604020202020204"/>
                <a:ea typeface="黑体" panose="02010609060101010101" pitchFamily="49" charset="-122"/>
                <a:cs typeface="Arial" panose="020B060402020202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  <a:lvl6pPr marL="42227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6pPr>
            <a:lvl7pPr marL="84391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7pPr>
            <a:lvl8pPr marL="126619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8pPr>
            <a:lvl9pPr marL="168846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9pPr>
          </a:lstStyle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数据库模型： 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NoSQL</a:t>
            </a: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数据库主要特点</a:t>
            </a:r>
            <a:endParaRPr lang="zh-CN" altLang="en-US" sz="3500" b="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Content Placeholder 3"/>
          <p:cNvSpPr txBox="1"/>
          <p:nvPr/>
        </p:nvSpPr>
        <p:spPr bwMode="auto">
          <a:xfrm>
            <a:off x="4013916" y="1899681"/>
            <a:ext cx="3659715" cy="92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16230" indent="-316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kumimoji="1" sz="32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1pPr>
            <a:lvl2pPr marL="68580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2pPr>
            <a:lvl3pPr marL="105537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3pPr>
            <a:lvl4pPr marL="147701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89928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32092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0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47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11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b="1" kern="0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</a:rPr>
              <a:t>高可扩展</a:t>
            </a:r>
            <a:endParaRPr lang="en-US" altLang="zh-CN" sz="1800" b="1" kern="0" dirty="0">
              <a:solidFill>
                <a:srgbClr val="6F178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22275" lvl="1" indent="0">
              <a:buFontTx/>
              <a:buNone/>
            </a:pPr>
            <a:r>
              <a:rPr lang="zh-CN" altLang="en-US" sz="1600" kern="0" dirty="0">
                <a:latin typeface="微软雅黑" panose="020B0503020204020204" charset="-122"/>
                <a:ea typeface="微软雅黑" panose="020B0503020204020204" charset="-122"/>
              </a:rPr>
              <a:t>摆脱关系模型约束，</a:t>
            </a:r>
            <a:r>
              <a:rPr lang="en-US" altLang="zh-CN" sz="1600" kern="0" dirty="0">
                <a:latin typeface="微软雅黑" panose="020B0503020204020204" charset="-122"/>
                <a:ea typeface="微软雅黑" panose="020B0503020204020204" charset="-122"/>
              </a:rPr>
              <a:t>NoSQL</a:t>
            </a:r>
            <a:r>
              <a:rPr lang="zh-CN" altLang="en-US" sz="1600" kern="0" dirty="0">
                <a:latin typeface="微软雅黑" panose="020B0503020204020204" charset="-122"/>
                <a:ea typeface="微软雅黑" panose="020B0503020204020204" charset="-122"/>
              </a:rPr>
              <a:t>简化提升了数据水平扩展能力</a:t>
            </a:r>
            <a:endParaRPr lang="en-US" altLang="zh-CN" sz="16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Content Placeholder 3"/>
          <p:cNvSpPr txBox="1"/>
          <p:nvPr/>
        </p:nvSpPr>
        <p:spPr bwMode="auto">
          <a:xfrm>
            <a:off x="7611666" y="1899681"/>
            <a:ext cx="3659720" cy="92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16230" indent="-316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kumimoji="1" sz="32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1pPr>
            <a:lvl2pPr marL="68580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2pPr>
            <a:lvl3pPr marL="105537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3pPr>
            <a:lvl4pPr marL="147701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89928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32092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0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47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11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b="1" kern="0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</a:rPr>
              <a:t>高可用</a:t>
            </a:r>
            <a:endParaRPr lang="en-US" altLang="zh-CN" sz="1800" b="1" kern="0" dirty="0">
              <a:solidFill>
                <a:srgbClr val="6F178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22275" lvl="1" indent="0">
              <a:buNone/>
            </a:pPr>
            <a:r>
              <a:rPr lang="zh-CN" altLang="en-US" sz="1600" kern="0" dirty="0">
                <a:latin typeface="微软雅黑" panose="020B0503020204020204" charset="-122"/>
                <a:ea typeface="微软雅黑" panose="020B0503020204020204" charset="-122"/>
              </a:rPr>
              <a:t>基于主主或主从集群模式，支持用户从不同数据节点查询数据</a:t>
            </a:r>
          </a:p>
        </p:txBody>
      </p:sp>
      <p:cxnSp>
        <p:nvCxnSpPr>
          <p:cNvPr id="17" name="直接连接符 16"/>
          <p:cNvCxnSpPr/>
          <p:nvPr/>
        </p:nvCxnSpPr>
        <p:spPr bwMode="auto">
          <a:xfrm>
            <a:off x="4182737" y="1996319"/>
            <a:ext cx="0" cy="861848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chemeClr val="bg1">
                    <a:alpha val="0"/>
                  </a:schemeClr>
                </a:gs>
                <a:gs pos="61000">
                  <a:srgbClr val="3333CC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 bwMode="auto">
          <a:xfrm>
            <a:off x="7775221" y="1996319"/>
            <a:ext cx="0" cy="861848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chemeClr val="bg1">
                    <a:alpha val="0"/>
                  </a:schemeClr>
                </a:gs>
                <a:gs pos="61000">
                  <a:srgbClr val="3333CC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537815" y="1504909"/>
          <a:ext cx="10625304" cy="414381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97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0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198"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altLang="en-US" sz="2400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主要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类型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2400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NoSQL</a:t>
                      </a:r>
                      <a:r>
                        <a:rPr lang="zh-CN" sz="2400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数据库产品（示例）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270">
                <a:tc rowSpan="3"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键值数据库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内存键值存储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Redis, Memcached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2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最终一致性键值存储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Dynamo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2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zh-CN" sz="1800" b="1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持久化键值存储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b="0" kern="100" dirty="0" err="1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LevelDB</a:t>
                      </a:r>
                      <a:r>
                        <a:rPr lang="zh-CN" altLang="en-US" sz="1800" b="0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、</a:t>
                      </a:r>
                      <a:r>
                        <a:rPr lang="en-US" altLang="zh-CN" sz="1800" b="0" kern="100" dirty="0" err="1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RocksDB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271">
                <a:tc gridSpan="2"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列族数据库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Cassandra, </a:t>
                      </a:r>
                      <a:r>
                        <a:rPr lang="en-US" sz="1800" b="0" kern="100" dirty="0" err="1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Hbase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 Google </a:t>
                      </a:r>
                      <a:r>
                        <a:rPr lang="en-US" sz="1800" b="0" kern="100" dirty="0" err="1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BigTable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846">
                <a:tc gridSpan="2"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文档数据库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MongoDB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5846">
                <a:tc gridSpan="2"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图数据库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Neo4J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5846">
                <a:tc gridSpan="2"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zh-CN" altLang="en-US" sz="1800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向量数据库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Milvus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/>
              <a:t>数据库 </a:t>
            </a:r>
            <a:r>
              <a:rPr kumimoji="1" lang="en-US" altLang="zh-CN"/>
              <a:t>- </a:t>
            </a:r>
            <a:r>
              <a:rPr kumimoji="1" lang="zh-CN" altLang="en-US"/>
              <a:t>概述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/>
              <a:t>46</a:t>
            </a:fld>
            <a:endParaRPr kumimoji="1" lang="zh-CN" altLang="en-US"/>
          </a:p>
        </p:txBody>
      </p:sp>
      <p:sp>
        <p:nvSpPr>
          <p:cNvPr id="6" name="标题 5"/>
          <p:cNvSpPr txBox="1"/>
          <p:nvPr/>
        </p:nvSpPr>
        <p:spPr bwMode="auto">
          <a:xfrm>
            <a:off x="971550" y="128441"/>
            <a:ext cx="10090897" cy="6784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800" b="1" i="0">
                <a:solidFill>
                  <a:schemeClr val="tx2"/>
                </a:solidFill>
                <a:effectLst/>
                <a:latin typeface="Arial" panose="020B0604020202020204"/>
                <a:ea typeface="黑体" panose="02010609060101010101" pitchFamily="49" charset="-122"/>
                <a:cs typeface="Arial" panose="020B060402020202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  <a:lvl6pPr marL="42227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6pPr>
            <a:lvl7pPr marL="84391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7pPr>
            <a:lvl8pPr marL="126619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8pPr>
            <a:lvl9pPr marL="168846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9pPr>
          </a:lstStyle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数据库模型：</a:t>
            </a: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常见的</a:t>
            </a:r>
            <a:r>
              <a:rPr lang="en-US" altLang="zh-CN" sz="3600" dirty="0">
                <a:latin typeface="微软雅黑" panose="020B0503020204020204" charset="-122"/>
                <a:ea typeface="微软雅黑" panose="020B0503020204020204" charset="-122"/>
              </a:rPr>
              <a:t>NoSQL</a:t>
            </a: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数据库</a:t>
            </a:r>
            <a:endParaRPr lang="zh-CN" altLang="en-US" sz="35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3733127" y="5045852"/>
            <a:ext cx="3938714" cy="1224000"/>
          </a:xfrm>
          <a:prstGeom prst="rect">
            <a:avLst/>
          </a:prstGeom>
          <a:gradFill>
            <a:gsLst>
              <a:gs pos="100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64811" y="5078094"/>
            <a:ext cx="2895609" cy="1044000"/>
          </a:xfrm>
          <a:prstGeom prst="rect">
            <a:avLst/>
          </a:prstGeom>
          <a:gradFill>
            <a:gsLst>
              <a:gs pos="100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1381029" y="944406"/>
            <a:ext cx="10044000" cy="1152000"/>
          </a:xfrm>
          <a:prstGeom prst="rect">
            <a:avLst/>
          </a:prstGeom>
          <a:gradFill>
            <a:gsLst>
              <a:gs pos="100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数据库各类应用： </a:t>
            </a:r>
            <a:r>
              <a:rPr lang="en-US" altLang="zh-CN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OLTP</a:t>
            </a:r>
            <a:r>
              <a:rPr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lang="en-US" altLang="zh-CN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OLAP</a:t>
            </a:r>
            <a:r>
              <a:rPr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与</a:t>
            </a:r>
            <a:r>
              <a:rPr lang="en-US" altLang="zh-CN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HTAP</a:t>
            </a:r>
            <a:r>
              <a:rPr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</a:t>
            </a:r>
            <a:endParaRPr lang="en-US" altLang="zh-CN" sz="3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046453" y="997824"/>
            <a:ext cx="10718115" cy="128793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OLTP: Online Transaction Processing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 在线事务处理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OLAP: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GB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Online Analytical Processing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  在线分析处理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HTAP: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GB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Hybrid Transactional/Analytical Processing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 混合事务分析处理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7768" y="5121437"/>
            <a:ext cx="2703268" cy="802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动机：处理业务交易数据</a:t>
            </a:r>
            <a:endParaRPr lang="en-US" altLang="zh-CN" sz="1400" dirty="0">
              <a:solidFill>
                <a:srgbClr val="000000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altLang="zh-CN" sz="1400" dirty="0">
                <a:solidFill>
                  <a:srgbClr val="000000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OLTP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每</a:t>
            </a:r>
            <a:r>
              <a:rPr lang="zh-CN" altLang="en-US" sz="1400" b="1" dirty="0">
                <a:solidFill>
                  <a:srgbClr val="000000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一条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写入操作往往对应一条业务记录。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939811" y="5117228"/>
            <a:ext cx="3732030" cy="1018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动机：从</a:t>
            </a:r>
            <a:r>
              <a:rPr lang="zh-CN" altLang="en-US" sz="1400" b="1" dirty="0">
                <a:solidFill>
                  <a:srgbClr val="000000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日积月累的大量数据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中做数据分析，挖掘数据的价值</a:t>
            </a:r>
            <a:endParaRPr lang="en-US" altLang="zh-CN" sz="1400" dirty="0">
              <a:solidFill>
                <a:srgbClr val="000000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altLang="zh-CN" sz="1400" dirty="0">
                <a:solidFill>
                  <a:srgbClr val="000000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OLAP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定期从</a:t>
            </a:r>
            <a:r>
              <a:rPr lang="en-GB" altLang="zh-CN" sz="1400" dirty="0">
                <a:solidFill>
                  <a:srgbClr val="000000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OLTP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经过</a:t>
            </a:r>
            <a:r>
              <a:rPr lang="en-GB" altLang="zh-CN" sz="1400" dirty="0">
                <a:solidFill>
                  <a:srgbClr val="000000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ETL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提取数据，用于数据分析。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551716" y="5121437"/>
            <a:ext cx="3193729" cy="123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动机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  <a:sym typeface="Wingdings" panose="05000000000000000000" pitchFamily="2" charset="2"/>
              </a:rPr>
              <a:t>：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需要对最新事务信息作出快速的分析，甚至需要在处理</a:t>
            </a:r>
            <a:r>
              <a:rPr lang="zh-CN" altLang="en-US" sz="1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事务的同时对数据进行分析。</a:t>
            </a:r>
            <a:endParaRPr lang="en-US" altLang="zh-CN" sz="14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HTAP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是能够同时处理并发型事务与分析型查询的数据库技术。</a:t>
            </a:r>
          </a:p>
        </p:txBody>
      </p:sp>
      <p:graphicFrame>
        <p:nvGraphicFramePr>
          <p:cNvPr id="9" name="图示 8"/>
          <p:cNvGraphicFramePr/>
          <p:nvPr/>
        </p:nvGraphicFramePr>
        <p:xfrm>
          <a:off x="36045" y="2090625"/>
          <a:ext cx="12155955" cy="463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8397979" y="5045852"/>
            <a:ext cx="3938714" cy="1404000"/>
          </a:xfrm>
          <a:prstGeom prst="rect">
            <a:avLst/>
          </a:prstGeom>
          <a:gradFill>
            <a:gsLst>
              <a:gs pos="100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/>
              <a:t>47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6584" y="2771616"/>
            <a:ext cx="1392061" cy="21519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8600" y="2726734"/>
            <a:ext cx="3255716" cy="22821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8285" y="2590551"/>
            <a:ext cx="2842445" cy="24309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数据库各类应用</a:t>
            </a:r>
            <a:endParaRPr kumimoji="1" lang="zh-CN" altLang="en-US" sz="360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zh-CN" altLang="en-US"/>
              <a:t>数据库 </a:t>
            </a:r>
            <a:r>
              <a:rPr kumimoji="1" lang="en-US" altLang="zh-CN"/>
              <a:t>- </a:t>
            </a:r>
            <a:r>
              <a:rPr kumimoji="1" lang="zh-CN" altLang="en-US"/>
              <a:t>概述</a:t>
            </a:r>
            <a:endParaRPr kumimoji="1" lang="zh-CN" altLang="en-US" dirty="0"/>
          </a:p>
        </p:txBody>
      </p:sp>
      <p:sp>
        <p:nvSpPr>
          <p:cNvPr id="6" name="任意多边形: 形状 7"/>
          <p:cNvSpPr/>
          <p:nvPr/>
        </p:nvSpPr>
        <p:spPr bwMode="auto">
          <a:xfrm>
            <a:off x="381194" y="2123904"/>
            <a:ext cx="3073983" cy="678471"/>
          </a:xfrm>
          <a:custGeom>
            <a:avLst/>
            <a:gdLst>
              <a:gd name="connsiteX0" fmla="*/ 0 w 6810034"/>
              <a:gd name="connsiteY0" fmla="*/ 0 h 678471"/>
              <a:gd name="connsiteX1" fmla="*/ 6810034 w 6810034"/>
              <a:gd name="connsiteY1" fmla="*/ 0 h 678471"/>
              <a:gd name="connsiteX2" fmla="*/ 6810034 w 6810034"/>
              <a:gd name="connsiteY2" fmla="*/ 678471 h 678471"/>
              <a:gd name="connsiteX3" fmla="*/ 0 w 6810034"/>
              <a:gd name="connsiteY3" fmla="*/ 678471 h 678471"/>
              <a:gd name="connsiteX4" fmla="*/ 0 w 6810034"/>
              <a:gd name="connsiteY4" fmla="*/ 0 h 678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034" h="678471">
                <a:moveTo>
                  <a:pt x="0" y="0"/>
                </a:moveTo>
                <a:lnTo>
                  <a:pt x="6810034" y="0"/>
                </a:lnTo>
                <a:lnTo>
                  <a:pt x="6810034" y="678471"/>
                </a:lnTo>
                <a:lnTo>
                  <a:pt x="0" y="67847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F1787">
                  <a:alpha val="20000"/>
                </a:srgbClr>
              </a:gs>
              <a:gs pos="100000">
                <a:srgbClr val="6F1787">
                  <a:alpha val="20000"/>
                </a:srgbClr>
              </a:gs>
              <a:gs pos="48000">
                <a:schemeClr val="bg1">
                  <a:alpha val="0"/>
                </a:schemeClr>
              </a:gs>
            </a:gsLst>
            <a:lin ang="1350000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7" name="任意多边形: 形状 8"/>
          <p:cNvSpPr/>
          <p:nvPr/>
        </p:nvSpPr>
        <p:spPr bwMode="auto">
          <a:xfrm>
            <a:off x="381194" y="3075344"/>
            <a:ext cx="3073983" cy="678471"/>
          </a:xfrm>
          <a:custGeom>
            <a:avLst/>
            <a:gdLst>
              <a:gd name="connsiteX0" fmla="*/ 0 w 6810034"/>
              <a:gd name="connsiteY0" fmla="*/ 0 h 678471"/>
              <a:gd name="connsiteX1" fmla="*/ 6810034 w 6810034"/>
              <a:gd name="connsiteY1" fmla="*/ 0 h 678471"/>
              <a:gd name="connsiteX2" fmla="*/ 6810034 w 6810034"/>
              <a:gd name="connsiteY2" fmla="*/ 678471 h 678471"/>
              <a:gd name="connsiteX3" fmla="*/ 0 w 6810034"/>
              <a:gd name="connsiteY3" fmla="*/ 678471 h 678471"/>
              <a:gd name="connsiteX4" fmla="*/ 0 w 6810034"/>
              <a:gd name="connsiteY4" fmla="*/ 0 h 678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034" h="678471">
                <a:moveTo>
                  <a:pt x="0" y="0"/>
                </a:moveTo>
                <a:lnTo>
                  <a:pt x="6810034" y="0"/>
                </a:lnTo>
                <a:lnTo>
                  <a:pt x="6810034" y="678471"/>
                </a:lnTo>
                <a:lnTo>
                  <a:pt x="0" y="67847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F1787">
                  <a:alpha val="20000"/>
                </a:srgbClr>
              </a:gs>
              <a:gs pos="100000">
                <a:srgbClr val="6F1787">
                  <a:alpha val="20000"/>
                </a:srgbClr>
              </a:gs>
              <a:gs pos="48000">
                <a:schemeClr val="bg1">
                  <a:alpha val="0"/>
                </a:schemeClr>
              </a:gs>
            </a:gsLst>
            <a:lin ang="1350000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8" name="任意多边形: 形状 9"/>
          <p:cNvSpPr/>
          <p:nvPr/>
        </p:nvSpPr>
        <p:spPr bwMode="auto">
          <a:xfrm>
            <a:off x="381194" y="4026783"/>
            <a:ext cx="3073983" cy="678471"/>
          </a:xfrm>
          <a:custGeom>
            <a:avLst/>
            <a:gdLst>
              <a:gd name="connsiteX0" fmla="*/ 0 w 6810034"/>
              <a:gd name="connsiteY0" fmla="*/ 0 h 678471"/>
              <a:gd name="connsiteX1" fmla="*/ 6810034 w 6810034"/>
              <a:gd name="connsiteY1" fmla="*/ 0 h 678471"/>
              <a:gd name="connsiteX2" fmla="*/ 6810034 w 6810034"/>
              <a:gd name="connsiteY2" fmla="*/ 678471 h 678471"/>
              <a:gd name="connsiteX3" fmla="*/ 0 w 6810034"/>
              <a:gd name="connsiteY3" fmla="*/ 678471 h 678471"/>
              <a:gd name="connsiteX4" fmla="*/ 0 w 6810034"/>
              <a:gd name="connsiteY4" fmla="*/ 0 h 678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034" h="678471">
                <a:moveTo>
                  <a:pt x="0" y="0"/>
                </a:moveTo>
                <a:lnTo>
                  <a:pt x="6810034" y="0"/>
                </a:lnTo>
                <a:lnTo>
                  <a:pt x="6810034" y="678471"/>
                </a:lnTo>
                <a:lnTo>
                  <a:pt x="0" y="67847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F1787">
                  <a:alpha val="20000"/>
                </a:srgbClr>
              </a:gs>
              <a:gs pos="100000">
                <a:srgbClr val="6F1787">
                  <a:alpha val="20000"/>
                </a:srgbClr>
              </a:gs>
              <a:gs pos="48000">
                <a:schemeClr val="bg1">
                  <a:alpha val="0"/>
                </a:schemeClr>
              </a:gs>
            </a:gsLst>
            <a:lin ang="1350000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609604" y="1924983"/>
            <a:ext cx="2617163" cy="2780271"/>
          </a:xfrm>
        </p:spPr>
        <p:txBody>
          <a:bodyPr/>
          <a:lstStyle/>
          <a:p>
            <a:pPr marL="0" indent="0" algn="ctr">
              <a:lnSpc>
                <a:spcPct val="200000"/>
              </a:lnSpc>
              <a:buNone/>
            </a:pPr>
            <a:r>
              <a:rPr lang="zh-CN" altLang="en-US" sz="2800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</a:rPr>
              <a:t>管理信息系统</a:t>
            </a:r>
            <a:endParaRPr lang="en-US" altLang="zh-CN" sz="2800" dirty="0">
              <a:solidFill>
                <a:srgbClr val="6F178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zh-CN" altLang="en-US" sz="2800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</a:rPr>
              <a:t>事务处理系统</a:t>
            </a:r>
            <a:endParaRPr lang="en-US" altLang="zh-CN" sz="2800" dirty="0">
              <a:solidFill>
                <a:srgbClr val="6F178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zh-CN" altLang="en-US" sz="2800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</a:rPr>
              <a:t>决策支持系统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3683587" y="1421027"/>
            <a:ext cx="8098513" cy="4149456"/>
            <a:chOff x="3788687" y="1421027"/>
            <a:chExt cx="8098513" cy="4149456"/>
          </a:xfrm>
        </p:grpSpPr>
        <p:sp>
          <p:nvSpPr>
            <p:cNvPr id="11" name="Shape6"/>
            <p:cNvSpPr/>
            <p:nvPr/>
          </p:nvSpPr>
          <p:spPr>
            <a:xfrm>
              <a:off x="3788687" y="1421027"/>
              <a:ext cx="8098513" cy="4149456"/>
            </a:xfrm>
            <a:prstGeom prst="roundRect">
              <a:avLst>
                <a:gd name="adj" fmla="val 2991"/>
              </a:avLst>
            </a:prstGeom>
            <a:solidFill>
              <a:schemeClr val="bg1"/>
            </a:solidFill>
            <a:ln w="3175">
              <a:solidFill>
                <a:srgbClr val="6F178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969086" y="1553718"/>
              <a:ext cx="7737715" cy="3884074"/>
              <a:chOff x="3975161" y="1545667"/>
              <a:chExt cx="7737715" cy="3884074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4518846" y="4169741"/>
                <a:ext cx="7194030" cy="1260000"/>
              </a:xfrm>
              <a:prstGeom prst="rect">
                <a:avLst/>
              </a:prstGeom>
              <a:solidFill>
                <a:srgbClr val="F2F2FC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3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14" name="Shape6"/>
              <p:cNvSpPr/>
              <p:nvPr/>
            </p:nvSpPr>
            <p:spPr>
              <a:xfrm>
                <a:off x="4637973" y="4259741"/>
                <a:ext cx="5066086" cy="1080000"/>
              </a:xfrm>
              <a:prstGeom prst="roundRect">
                <a:avLst>
                  <a:gd name="adj" fmla="val 10738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/>
            </p:nvPicPr>
            <p:blipFill rotWithShape="1">
              <a:blip r:embed="rId3"/>
              <a:srcRect l="48885" t="75565" r="40394" b="9255"/>
              <a:stretch>
                <a:fillRect/>
              </a:stretch>
            </p:blipFill>
            <p:spPr>
              <a:xfrm>
                <a:off x="8096439" y="4291738"/>
                <a:ext cx="742346" cy="583336"/>
              </a:xfrm>
              <a:prstGeom prst="rect">
                <a:avLst/>
              </a:prstGeom>
            </p:spPr>
          </p:pic>
          <p:sp>
            <p:nvSpPr>
              <p:cNvPr id="16" name="矩形 15"/>
              <p:cNvSpPr/>
              <p:nvPr/>
            </p:nvSpPr>
            <p:spPr bwMode="auto">
              <a:xfrm>
                <a:off x="3975161" y="1545667"/>
                <a:ext cx="357210" cy="1077218"/>
              </a:xfrm>
              <a:prstGeom prst="rect">
                <a:avLst/>
              </a:prstGeom>
              <a:solidFill>
                <a:srgbClr val="DAAED1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1" lang="zh-CN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应用场景</a:t>
                </a:r>
              </a:p>
            </p:txBody>
          </p:sp>
          <p:sp>
            <p:nvSpPr>
              <p:cNvPr id="17" name="矩形 16"/>
              <p:cNvSpPr/>
              <p:nvPr/>
            </p:nvSpPr>
            <p:spPr bwMode="auto">
              <a:xfrm>
                <a:off x="3975161" y="2847194"/>
                <a:ext cx="357210" cy="1077218"/>
              </a:xfrm>
              <a:prstGeom prst="rect">
                <a:avLst/>
              </a:prstGeom>
              <a:solidFill>
                <a:srgbClr val="AFC3FF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1" lang="zh-CN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访问接口</a:t>
                </a:r>
              </a:p>
            </p:txBody>
          </p:sp>
          <p:sp>
            <p:nvSpPr>
              <p:cNvPr id="18" name="矩形 17"/>
              <p:cNvSpPr/>
              <p:nvPr/>
            </p:nvSpPr>
            <p:spPr bwMode="auto">
              <a:xfrm>
                <a:off x="3975161" y="4261132"/>
                <a:ext cx="357210" cy="1077218"/>
              </a:xfrm>
              <a:prstGeom prst="rect">
                <a:avLst/>
              </a:prstGeom>
              <a:solidFill>
                <a:srgbClr val="7886CA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1" lang="zh-CN" altLang="en-US" sz="1600" dirty="0">
                    <a:latin typeface="微软雅黑" panose="020B0503020204020204" charset="-122"/>
                    <a:ea typeface="微软雅黑" panose="020B0503020204020204" charset="-122"/>
                  </a:rPr>
                  <a:t>数据集合</a:t>
                </a:r>
                <a:endParaRPr kumimoji="1" lang="en-US" altLang="zh-CN" sz="16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 bwMode="auto">
              <a:xfrm>
                <a:off x="4518846" y="1545667"/>
                <a:ext cx="7194030" cy="1077218"/>
              </a:xfrm>
              <a:prstGeom prst="rect">
                <a:avLst/>
              </a:prstGeom>
              <a:solidFill>
                <a:srgbClr val="F2F2FC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3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 bwMode="auto">
              <a:xfrm>
                <a:off x="4518846" y="2847194"/>
                <a:ext cx="7194030" cy="1077218"/>
              </a:xfrm>
              <a:prstGeom prst="rect">
                <a:avLst/>
              </a:prstGeom>
              <a:solidFill>
                <a:srgbClr val="F2F2FC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3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  <p:sp>
            <p:nvSpPr>
              <p:cNvPr id="21" name="Shape6"/>
              <p:cNvSpPr/>
              <p:nvPr/>
            </p:nvSpPr>
            <p:spPr>
              <a:xfrm>
                <a:off x="4637973" y="1684508"/>
                <a:ext cx="1118130" cy="799537"/>
              </a:xfrm>
              <a:prstGeom prst="roundRect">
                <a:avLst>
                  <a:gd name="adj" fmla="val 10738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游戏视频</a:t>
                </a:r>
              </a:p>
            </p:txBody>
          </p:sp>
          <p:sp>
            <p:nvSpPr>
              <p:cNvPr id="22" name="Shape6"/>
              <p:cNvSpPr/>
              <p:nvPr/>
            </p:nvSpPr>
            <p:spPr>
              <a:xfrm>
                <a:off x="5947750" y="1684508"/>
                <a:ext cx="1118130" cy="799537"/>
              </a:xfrm>
              <a:prstGeom prst="roundRect">
                <a:avLst>
                  <a:gd name="adj" fmla="val 9056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数据分析</a:t>
                </a:r>
              </a:p>
            </p:txBody>
          </p:sp>
          <p:sp>
            <p:nvSpPr>
              <p:cNvPr id="23" name="Shape6"/>
              <p:cNvSpPr/>
              <p:nvPr/>
            </p:nvSpPr>
            <p:spPr>
              <a:xfrm>
                <a:off x="7257527" y="1684508"/>
                <a:ext cx="1118130" cy="799537"/>
              </a:xfrm>
              <a:prstGeom prst="roundRect">
                <a:avLst>
                  <a:gd name="adj" fmla="val 9056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交易处理</a:t>
                </a:r>
              </a:p>
            </p:txBody>
          </p:sp>
          <p:sp>
            <p:nvSpPr>
              <p:cNvPr id="24" name="Shape6"/>
              <p:cNvSpPr/>
              <p:nvPr/>
            </p:nvSpPr>
            <p:spPr>
              <a:xfrm>
                <a:off x="8567304" y="1684508"/>
                <a:ext cx="1118130" cy="799537"/>
              </a:xfrm>
              <a:prstGeom prst="roundRect">
                <a:avLst>
                  <a:gd name="adj" fmla="val 9056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数据治理</a:t>
                </a:r>
              </a:p>
            </p:txBody>
          </p:sp>
          <p:sp>
            <p:nvSpPr>
              <p:cNvPr id="25" name="Shape6"/>
              <p:cNvSpPr/>
              <p:nvPr/>
            </p:nvSpPr>
            <p:spPr>
              <a:xfrm>
                <a:off x="9877082" y="1684508"/>
                <a:ext cx="1118130" cy="799537"/>
              </a:xfrm>
              <a:prstGeom prst="roundRect">
                <a:avLst>
                  <a:gd name="adj" fmla="val 9056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金融反欺诈</a:t>
                </a:r>
              </a:p>
            </p:txBody>
          </p:sp>
          <p:sp>
            <p:nvSpPr>
              <p:cNvPr id="26" name="Shape6"/>
              <p:cNvSpPr/>
              <p:nvPr/>
            </p:nvSpPr>
            <p:spPr>
              <a:xfrm>
                <a:off x="4637973" y="2989541"/>
                <a:ext cx="1804212" cy="799537"/>
              </a:xfrm>
              <a:prstGeom prst="roundRect">
                <a:avLst>
                  <a:gd name="adj" fmla="val 10738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SQL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7" name="Shape6"/>
              <p:cNvSpPr/>
              <p:nvPr/>
            </p:nvSpPr>
            <p:spPr>
              <a:xfrm>
                <a:off x="6914486" y="2989541"/>
                <a:ext cx="1804212" cy="799537"/>
              </a:xfrm>
              <a:prstGeom prst="roundRect">
                <a:avLst>
                  <a:gd name="adj" fmla="val 10738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NoSQL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8" name="Shape6"/>
              <p:cNvSpPr/>
              <p:nvPr/>
            </p:nvSpPr>
            <p:spPr>
              <a:xfrm>
                <a:off x="9191000" y="2989541"/>
                <a:ext cx="1804212" cy="799537"/>
              </a:xfrm>
              <a:prstGeom prst="roundRect">
                <a:avLst>
                  <a:gd name="adj" fmla="val 10738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Object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0999820" y="1899610"/>
                <a:ext cx="697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charset="-122"/>
                    <a:ea typeface="微软雅黑" panose="020B0503020204020204" charset="-122"/>
                  </a:rPr>
                  <a:t>…</a:t>
                </a: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</a:rPr>
                  <a:t>  </a:t>
                </a:r>
                <a:r>
                  <a:rPr lang="en-US" altLang="zh-CN" dirty="0">
                    <a:latin typeface="微软雅黑" panose="020B0503020204020204" charset="-122"/>
                    <a:ea typeface="微软雅黑" panose="020B0503020204020204" charset="-122"/>
                  </a:rPr>
                  <a:t>…</a:t>
                </a: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0999820" y="3190012"/>
                <a:ext cx="697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charset="-122"/>
                    <a:ea typeface="微软雅黑" panose="020B0503020204020204" charset="-122"/>
                  </a:rPr>
                  <a:t>…</a:t>
                </a: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</a:rPr>
                  <a:t>  </a:t>
                </a:r>
                <a:r>
                  <a:rPr lang="en-US" altLang="zh-CN" dirty="0">
                    <a:latin typeface="微软雅黑" panose="020B0503020204020204" charset="-122"/>
                    <a:ea typeface="微软雅黑" panose="020B0503020204020204" charset="-122"/>
                  </a:rPr>
                  <a:t>…</a:t>
                </a: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2375" y="4384655"/>
                <a:ext cx="516849" cy="516849"/>
              </a:xfrm>
              <a:prstGeom prst="rect">
                <a:avLst/>
              </a:prstGeom>
            </p:spPr>
          </p:pic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0026" y="4384655"/>
                <a:ext cx="516849" cy="516849"/>
              </a:xfrm>
              <a:prstGeom prst="rect">
                <a:avLst/>
              </a:prstGeom>
            </p:spPr>
          </p:pic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7677" y="4384655"/>
                <a:ext cx="516849" cy="516849"/>
              </a:xfrm>
              <a:prstGeom prst="rect">
                <a:avLst/>
              </a:prstGeom>
            </p:spPr>
          </p:pic>
          <p:sp>
            <p:nvSpPr>
              <p:cNvPr id="34" name="矩形 33"/>
              <p:cNvSpPr/>
              <p:nvPr/>
            </p:nvSpPr>
            <p:spPr>
              <a:xfrm>
                <a:off x="4647503" y="4899107"/>
                <a:ext cx="10823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内存数据库</a:t>
                </a: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5670219" y="4899107"/>
                <a:ext cx="13564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微软雅黑" panose="020B0503020204020204" charset="-122"/>
                    <a:ea typeface="微软雅黑" panose="020B0503020204020204" charset="-122"/>
                  </a:rPr>
                  <a:t>NOSQL</a:t>
                </a:r>
                <a:r>
                  <a:rPr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数据库</a:t>
                </a: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944927" y="4899107"/>
                <a:ext cx="10823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关系数据库</a:t>
                </a: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7945521" y="4899107"/>
                <a:ext cx="10823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数据库仓库</a:t>
                </a: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8946113" y="4899107"/>
                <a:ext cx="72327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微软雅黑" panose="020B0503020204020204" charset="-122"/>
                    <a:ea typeface="微软雅黑" panose="020B0503020204020204" charset="-122"/>
                  </a:rPr>
                  <a:t>数据湖</a:t>
                </a: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5403159" y="4449093"/>
                <a:ext cx="697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charset="-122"/>
                    <a:ea typeface="微软雅黑" panose="020B0503020204020204" charset="-122"/>
                  </a:rPr>
                  <a:t>…</a:t>
                </a: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</a:rPr>
                  <a:t>  </a:t>
                </a:r>
                <a:r>
                  <a:rPr lang="en-US" altLang="zh-CN" dirty="0">
                    <a:latin typeface="微软雅黑" panose="020B0503020204020204" charset="-122"/>
                    <a:ea typeface="微软雅黑" panose="020B0503020204020204" charset="-122"/>
                  </a:rPr>
                  <a:t>…</a:t>
                </a:r>
                <a:endParaRPr lang="zh-CN" altLang="en-US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0" name="Shape6"/>
              <p:cNvSpPr/>
              <p:nvPr/>
            </p:nvSpPr>
            <p:spPr>
              <a:xfrm>
                <a:off x="10069138" y="4259741"/>
                <a:ext cx="1544766" cy="1080000"/>
              </a:xfrm>
              <a:prstGeom prst="roundRect">
                <a:avLst>
                  <a:gd name="adj" fmla="val 10738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 bwMode="auto">
              <a:xfrm>
                <a:off x="10239233" y="4325020"/>
                <a:ext cx="357210" cy="954107"/>
              </a:xfrm>
              <a:prstGeom prst="rect">
                <a:avLst/>
              </a:prstGeom>
              <a:noFill/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1" lang="zh-CN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订单管理</a:t>
                </a:r>
              </a:p>
            </p:txBody>
          </p:sp>
          <p:sp>
            <p:nvSpPr>
              <p:cNvPr id="42" name="矩形 41"/>
              <p:cNvSpPr/>
              <p:nvPr/>
            </p:nvSpPr>
            <p:spPr bwMode="auto">
              <a:xfrm>
                <a:off x="10696398" y="4325020"/>
                <a:ext cx="357210" cy="954107"/>
              </a:xfrm>
              <a:prstGeom prst="rect">
                <a:avLst/>
              </a:prstGeom>
              <a:noFill/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1" lang="zh-CN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仓库物流</a:t>
                </a:r>
              </a:p>
            </p:txBody>
          </p:sp>
          <p:sp>
            <p:nvSpPr>
              <p:cNvPr id="43" name="矩形 42"/>
              <p:cNvSpPr/>
              <p:nvPr/>
            </p:nvSpPr>
            <p:spPr bwMode="auto">
              <a:xfrm>
                <a:off x="11115265" y="4325020"/>
                <a:ext cx="357210" cy="954107"/>
              </a:xfrm>
              <a:prstGeom prst="rect">
                <a:avLst/>
              </a:prstGeom>
              <a:noFill/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1" lang="zh-CN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</a:rPr>
                  <a:t>生产制造</a:t>
                </a:r>
              </a:p>
            </p:txBody>
          </p:sp>
          <p:pic>
            <p:nvPicPr>
              <p:cNvPr id="44" name="图片 43"/>
              <p:cNvPicPr>
                <a:picLocks noChangeAspect="1"/>
              </p:cNvPicPr>
              <p:nvPr/>
            </p:nvPicPr>
            <p:blipFill rotWithShape="1">
              <a:blip r:embed="rId3"/>
              <a:srcRect l="59707" t="75565" r="31112" b="9255"/>
              <a:stretch>
                <a:fillRect/>
              </a:stretch>
            </p:blipFill>
            <p:spPr>
              <a:xfrm>
                <a:off x="8941165" y="4321013"/>
                <a:ext cx="635697" cy="583336"/>
              </a:xfrm>
              <a:prstGeom prst="rect">
                <a:avLst/>
              </a:prstGeom>
            </p:spPr>
          </p:pic>
          <p:sp>
            <p:nvSpPr>
              <p:cNvPr id="45" name="箭头: 右 49"/>
              <p:cNvSpPr/>
              <p:nvPr/>
            </p:nvSpPr>
            <p:spPr bwMode="auto">
              <a:xfrm rot="10800000">
                <a:off x="9722295" y="4736524"/>
                <a:ext cx="315440" cy="156246"/>
              </a:xfrm>
              <a:prstGeom prst="rightArrow">
                <a:avLst/>
              </a:prstGeom>
              <a:solidFill>
                <a:srgbClr val="7886CA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3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7486101" y="3931424"/>
                <a:ext cx="967679" cy="228177"/>
                <a:chOff x="7486101" y="3875692"/>
                <a:chExt cx="967679" cy="315440"/>
              </a:xfrm>
            </p:grpSpPr>
            <p:sp>
              <p:nvSpPr>
                <p:cNvPr id="50" name="箭头: 右 52"/>
                <p:cNvSpPr/>
                <p:nvPr/>
              </p:nvSpPr>
              <p:spPr bwMode="auto">
                <a:xfrm rot="5400000">
                  <a:off x="8217937" y="3955289"/>
                  <a:ext cx="315440" cy="156246"/>
                </a:xfrm>
                <a:prstGeom prst="rightArrow">
                  <a:avLst/>
                </a:prstGeom>
                <a:solidFill>
                  <a:srgbClr val="7886CA"/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3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51" name="箭头: 右 53"/>
                <p:cNvSpPr/>
                <p:nvPr/>
              </p:nvSpPr>
              <p:spPr bwMode="auto">
                <a:xfrm rot="16200000">
                  <a:off x="7406504" y="3955289"/>
                  <a:ext cx="315440" cy="156246"/>
                </a:xfrm>
                <a:prstGeom prst="rightArrow">
                  <a:avLst/>
                </a:prstGeom>
                <a:solidFill>
                  <a:srgbClr val="7886CA"/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3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华文楷体" panose="02010600040101010101" pitchFamily="2" charset="-122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7486101" y="2629565"/>
                <a:ext cx="967679" cy="228177"/>
                <a:chOff x="7486101" y="3875692"/>
                <a:chExt cx="967679" cy="315440"/>
              </a:xfrm>
            </p:grpSpPr>
            <p:sp>
              <p:nvSpPr>
                <p:cNvPr id="48" name="箭头: 右 56"/>
                <p:cNvSpPr/>
                <p:nvPr/>
              </p:nvSpPr>
              <p:spPr bwMode="auto">
                <a:xfrm rot="5400000">
                  <a:off x="8217937" y="3955289"/>
                  <a:ext cx="315440" cy="156246"/>
                </a:xfrm>
                <a:prstGeom prst="rightArrow">
                  <a:avLst/>
                </a:prstGeom>
                <a:solidFill>
                  <a:srgbClr val="7886CA"/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3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49" name="箭头: 右 57"/>
                <p:cNvSpPr/>
                <p:nvPr/>
              </p:nvSpPr>
              <p:spPr bwMode="auto">
                <a:xfrm rot="16200000">
                  <a:off x="7406504" y="3955289"/>
                  <a:ext cx="315440" cy="156246"/>
                </a:xfrm>
                <a:prstGeom prst="rightArrow">
                  <a:avLst/>
                </a:prstGeom>
                <a:solidFill>
                  <a:srgbClr val="7886CA"/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3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华文楷体" panose="02010600040101010101" pitchFamily="2" charset="-122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6"/>
          <p:cNvSpPr/>
          <p:nvPr/>
        </p:nvSpPr>
        <p:spPr>
          <a:xfrm>
            <a:off x="4038600" y="1493028"/>
            <a:ext cx="7584692" cy="4050285"/>
          </a:xfrm>
          <a:prstGeom prst="roundRect">
            <a:avLst>
              <a:gd name="adj" fmla="val 2991"/>
            </a:avLst>
          </a:prstGeom>
          <a:solidFill>
            <a:schemeClr val="bg1"/>
          </a:solidFill>
          <a:ln w="3175">
            <a:solidFill>
              <a:srgbClr val="6F178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10" name="Shape9"/>
          <p:cNvSpPr/>
          <p:nvPr/>
        </p:nvSpPr>
        <p:spPr>
          <a:xfrm>
            <a:off x="497000" y="1493029"/>
            <a:ext cx="3744968" cy="3997143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0000"/>
                </a:srgbClr>
              </a:gs>
              <a:gs pos="28000">
                <a:schemeClr val="bg1">
                  <a:alpha val="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97892" y="1514509"/>
            <a:ext cx="3541600" cy="402880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</a:rPr>
              <a:t>产生背景</a:t>
            </a:r>
            <a:endParaRPr lang="en-US" altLang="zh-CN" sz="1800" b="1" dirty="0">
              <a:solidFill>
                <a:srgbClr val="6F178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海量</a:t>
            </a:r>
            <a:r>
              <a:rPr kumimoji="1"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数据存储</a:t>
            </a:r>
            <a:endParaRPr kumimoji="1"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TB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PB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级数据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高可用应用需求</a:t>
            </a:r>
            <a:endParaRPr kumimoji="1"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电商、通信、金融应用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分布式数据库</a:t>
            </a:r>
            <a:endParaRPr lang="en-US" altLang="zh-CN" sz="1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高性能</a:t>
            </a:r>
            <a:endParaRPr kumimoji="1"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高可用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2">
              <a:lnSpc>
                <a:spcPct val="150000"/>
              </a:lnSpc>
            </a:pP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高可扩展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/>
              <a:t>数据库 </a:t>
            </a:r>
            <a:r>
              <a:rPr kumimoji="1" lang="en-US" altLang="zh-CN"/>
              <a:t>- </a:t>
            </a:r>
            <a:r>
              <a:rPr kumimoji="1" lang="zh-CN" altLang="en-US"/>
              <a:t>概述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/>
              <a:t>49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354" y="1762522"/>
            <a:ext cx="7187184" cy="3511296"/>
          </a:xfrm>
          <a:prstGeom prst="rect">
            <a:avLst/>
          </a:prstGeom>
        </p:spPr>
      </p:pic>
      <p:sp>
        <p:nvSpPr>
          <p:cNvPr id="8" name="标题 5"/>
          <p:cNvSpPr txBox="1"/>
          <p:nvPr/>
        </p:nvSpPr>
        <p:spPr bwMode="auto">
          <a:xfrm>
            <a:off x="971550" y="128441"/>
            <a:ext cx="10090897" cy="6784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800" b="1" i="0">
                <a:solidFill>
                  <a:schemeClr val="tx2"/>
                </a:solidFill>
                <a:effectLst/>
                <a:latin typeface="Arial" panose="020B0604020202020204"/>
                <a:ea typeface="黑体" panose="02010609060101010101" pitchFamily="49" charset="-122"/>
                <a:cs typeface="Arial" panose="020B060402020202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  <a:lvl6pPr marL="42227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6pPr>
            <a:lvl7pPr marL="84391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7pPr>
            <a:lvl8pPr marL="126619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8pPr>
            <a:lvl9pPr marL="168846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9pPr>
          </a:lstStyle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数据库架构：</a:t>
            </a: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分布式数据库</a:t>
            </a:r>
            <a:endParaRPr lang="zh-CN" altLang="en-US" sz="35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18"/>
          <p:cNvSpPr/>
          <p:nvPr/>
        </p:nvSpPr>
        <p:spPr>
          <a:xfrm>
            <a:off x="785595" y="1810195"/>
            <a:ext cx="4360164" cy="3533329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数据库的基本概念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9112" y="2240908"/>
            <a:ext cx="4253130" cy="2797523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6F1787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数据（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Data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）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  <a:buClr>
                <a:srgbClr val="6F1787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数据库（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Database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DB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）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  <a:buClr>
                <a:srgbClr val="6F1787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数据库管理系统（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Database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Management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System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DBMS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）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  <a:buClr>
                <a:srgbClr val="6F1787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数据库系统（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Database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System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DBS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）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24" y="1413511"/>
            <a:ext cx="5972476" cy="4531810"/>
          </a:xfrm>
          <a:prstGeom prst="rect">
            <a:avLst/>
          </a:prstGeom>
        </p:spPr>
      </p:pic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5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9"/>
          <p:cNvSpPr/>
          <p:nvPr/>
        </p:nvSpPr>
        <p:spPr>
          <a:xfrm>
            <a:off x="803648" y="1360831"/>
            <a:ext cx="4556626" cy="4517788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0000"/>
                </a:srgbClr>
              </a:gs>
              <a:gs pos="28000">
                <a:schemeClr val="bg1">
                  <a:alpha val="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10" name="Shape6"/>
          <p:cNvSpPr/>
          <p:nvPr/>
        </p:nvSpPr>
        <p:spPr>
          <a:xfrm>
            <a:off x="5174932" y="1360830"/>
            <a:ext cx="6712268" cy="4721917"/>
          </a:xfrm>
          <a:prstGeom prst="roundRect">
            <a:avLst>
              <a:gd name="adj" fmla="val 2991"/>
            </a:avLst>
          </a:prstGeom>
          <a:solidFill>
            <a:schemeClr val="bg1"/>
          </a:solidFill>
          <a:ln w="3175">
            <a:solidFill>
              <a:srgbClr val="6F178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968628" y="1429907"/>
            <a:ext cx="4020961" cy="433501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1800" b="1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</a:rPr>
              <a:t>云托管数据库系统特点：</a:t>
            </a:r>
            <a:endParaRPr kumimoji="1" lang="en-US" altLang="zh-CN" sz="1800" b="1" dirty="0">
              <a:solidFill>
                <a:srgbClr val="6F178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多个数据库实例</a:t>
            </a:r>
            <a:endParaRPr kumimoji="1"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总体为</a:t>
            </a:r>
            <a:r>
              <a:rPr kumimoji="1"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Shared</a:t>
            </a: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Everything</a:t>
            </a: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结构</a:t>
            </a:r>
            <a:endParaRPr kumimoji="1"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800" b="1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</a:rPr>
              <a:t>优势：</a:t>
            </a:r>
            <a:endParaRPr kumimoji="1" lang="en-US" altLang="zh-CN" sz="1800" b="1" dirty="0">
              <a:solidFill>
                <a:srgbClr val="6F178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易于实现，完全兼容</a:t>
            </a:r>
            <a:endParaRPr kumimoji="1"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800" b="1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</a:rPr>
              <a:t>缺陷：</a:t>
            </a:r>
            <a:endParaRPr kumimoji="1" lang="en-US" altLang="zh-CN" sz="1800" b="1" dirty="0">
              <a:solidFill>
                <a:srgbClr val="6F178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本机存储容量</a:t>
            </a:r>
            <a:endParaRPr kumimoji="1"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冗余的数据副本</a:t>
            </a:r>
            <a:endParaRPr kumimoji="1"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高</a:t>
            </a:r>
            <a:r>
              <a:rPr kumimoji="1"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RTO</a:t>
            </a: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，数据滞后</a:t>
            </a:r>
            <a:endParaRPr kumimoji="1"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网络瓶颈</a:t>
            </a:r>
            <a:endParaRPr kumimoji="1"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3"/>
          </p:nvPr>
        </p:nvSpPr>
        <p:spPr>
          <a:xfrm>
            <a:off x="4090567" y="6548437"/>
            <a:ext cx="3852862" cy="309563"/>
          </a:xfrm>
        </p:spPr>
        <p:txBody>
          <a:bodyPr/>
          <a:lstStyle/>
          <a:p>
            <a:pPr>
              <a:defRPr/>
            </a:pPr>
            <a:r>
              <a:rPr lang="zh-CN" altLang="en-US"/>
              <a:t>数据库 </a:t>
            </a:r>
            <a:r>
              <a:rPr lang="en-US" altLang="zh-CN"/>
              <a:t>- </a:t>
            </a:r>
            <a:r>
              <a:rPr lang="zh-CN" altLang="en-US"/>
              <a:t>概述</a:t>
            </a:r>
            <a:endParaRPr lang="en-US" altLang="zh-CN" sz="120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9" name="标题 5"/>
          <p:cNvSpPr txBox="1"/>
          <p:nvPr/>
        </p:nvSpPr>
        <p:spPr bwMode="auto">
          <a:xfrm>
            <a:off x="971550" y="128441"/>
            <a:ext cx="10090897" cy="6784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800" b="1" i="0">
                <a:solidFill>
                  <a:schemeClr val="tx2"/>
                </a:solidFill>
                <a:effectLst/>
                <a:latin typeface="Arial" panose="020B0604020202020204"/>
                <a:ea typeface="黑体" panose="02010609060101010101" pitchFamily="49" charset="-122"/>
                <a:cs typeface="Arial" panose="020B060402020202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  <a:lvl6pPr marL="42227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6pPr>
            <a:lvl7pPr marL="84391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7pPr>
            <a:lvl8pPr marL="126619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8pPr>
            <a:lvl9pPr marL="168846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9pPr>
          </a:lstStyle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数据库架构：</a:t>
            </a: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云托管数据库</a:t>
            </a:r>
            <a:endParaRPr lang="zh-CN" altLang="en-US" sz="35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01"/>
          <a:stretch>
            <a:fillRect/>
          </a:stretch>
        </p:blipFill>
        <p:spPr>
          <a:xfrm>
            <a:off x="6096000" y="1529832"/>
            <a:ext cx="5454290" cy="461338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6"/>
          <p:cNvSpPr/>
          <p:nvPr/>
        </p:nvSpPr>
        <p:spPr>
          <a:xfrm>
            <a:off x="6158466" y="1546492"/>
            <a:ext cx="5324475" cy="3955946"/>
          </a:xfrm>
          <a:prstGeom prst="roundRect">
            <a:avLst>
              <a:gd name="adj" fmla="val 2991"/>
            </a:avLst>
          </a:prstGeom>
          <a:solidFill>
            <a:schemeClr val="bg1"/>
          </a:solidFill>
          <a:ln w="3175">
            <a:solidFill>
              <a:srgbClr val="6F178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11" name="Shape9"/>
          <p:cNvSpPr/>
          <p:nvPr/>
        </p:nvSpPr>
        <p:spPr>
          <a:xfrm>
            <a:off x="709059" y="1546492"/>
            <a:ext cx="5737772" cy="2179696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0000"/>
                </a:srgbClr>
              </a:gs>
              <a:gs pos="28000">
                <a:schemeClr val="bg1">
                  <a:alpha val="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12" name="Shape9"/>
          <p:cNvSpPr/>
          <p:nvPr/>
        </p:nvSpPr>
        <p:spPr>
          <a:xfrm>
            <a:off x="709059" y="4136093"/>
            <a:ext cx="5737772" cy="1366345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0000"/>
                </a:srgbClr>
              </a:gs>
              <a:gs pos="28000">
                <a:schemeClr val="bg1">
                  <a:alpha val="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09059" y="1546493"/>
            <a:ext cx="5030723" cy="39559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计算</a:t>
            </a:r>
            <a:r>
              <a:rPr lang="en-US" altLang="zh-CN" sz="1800" b="1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-</a:t>
            </a:r>
            <a:r>
              <a:rPr lang="zh-CN" altLang="en-US" sz="1800" b="1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存储分离</a:t>
            </a:r>
            <a:r>
              <a:rPr lang="en-US" altLang="zh-CN" sz="1800" b="1" dirty="0" err="1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架构优势</a:t>
            </a:r>
            <a:r>
              <a:rPr lang="en-US" altLang="zh-CN" sz="1800" b="1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弹性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计算资源和存储资源可以独立调度。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效率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Shared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Storage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架构，缓解写放大问题。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可用性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节点级别的故障恢复，降低故障恢复时间。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</a:pPr>
            <a:endParaRPr lang="en-US" altLang="zh-CN" sz="18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 err="1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关键特性</a:t>
            </a:r>
            <a:r>
              <a:rPr lang="en-US" altLang="zh-CN" sz="1800" b="1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计算-存储分离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日志即数据库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zh-CN" altLang="en-US"/>
              <a:t>数据库 </a:t>
            </a:r>
            <a:r>
              <a:rPr kumimoji="1" lang="en-US" altLang="zh-CN"/>
              <a:t>- </a:t>
            </a:r>
            <a:r>
              <a:rPr kumimoji="1" lang="zh-CN" altLang="en-US"/>
              <a:t>概述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634" y="1675787"/>
            <a:ext cx="5016137" cy="3663471"/>
          </a:xfrm>
          <a:prstGeom prst="rect">
            <a:avLst/>
          </a:prstGeom>
        </p:spPr>
      </p:pic>
      <p:sp>
        <p:nvSpPr>
          <p:cNvPr id="7" name="标题 5"/>
          <p:cNvSpPr txBox="1"/>
          <p:nvPr/>
        </p:nvSpPr>
        <p:spPr bwMode="auto">
          <a:xfrm>
            <a:off x="971550" y="128441"/>
            <a:ext cx="10090897" cy="6784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800" b="1" i="0">
                <a:solidFill>
                  <a:schemeClr val="tx2"/>
                </a:solidFill>
                <a:effectLst/>
                <a:latin typeface="Arial" panose="020B0604020202020204"/>
                <a:ea typeface="黑体" panose="02010609060101010101" pitchFamily="49" charset="-122"/>
                <a:cs typeface="Arial" panose="020B060402020202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  <a:lvl6pPr marL="42227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6pPr>
            <a:lvl7pPr marL="84391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7pPr>
            <a:lvl8pPr marL="126619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8pPr>
            <a:lvl9pPr marL="168846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9pPr>
          </a:lstStyle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数据库架构：</a:t>
            </a:r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云原生数据库</a:t>
            </a:r>
            <a:endParaRPr lang="zh-CN" altLang="en-US" sz="35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6"/>
          <p:cNvSpPr/>
          <p:nvPr/>
        </p:nvSpPr>
        <p:spPr>
          <a:xfrm>
            <a:off x="709060" y="1127056"/>
            <a:ext cx="10773881" cy="5143931"/>
          </a:xfrm>
          <a:prstGeom prst="roundRect">
            <a:avLst>
              <a:gd name="adj" fmla="val 2991"/>
            </a:avLst>
          </a:prstGeom>
          <a:solidFill>
            <a:schemeClr val="bg1"/>
          </a:solidFill>
          <a:ln w="3175">
            <a:solidFill>
              <a:srgbClr val="6F178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867" y="1341349"/>
            <a:ext cx="6993823" cy="4729338"/>
          </a:xfrm>
          <a:prstGeom prst="rect">
            <a:avLst/>
          </a:prstGeom>
        </p:spPr>
      </p:pic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 dirty="0"/>
              <a:t>数据库 </a:t>
            </a:r>
            <a:r>
              <a:rPr kumimoji="1" lang="en-US" altLang="zh-CN" dirty="0"/>
              <a:t>- </a:t>
            </a:r>
            <a:r>
              <a:rPr kumimoji="1" lang="zh-CN" altLang="en-US" dirty="0"/>
              <a:t>概述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/>
              <a:t>52</a:t>
            </a:fld>
            <a:endParaRPr kumimoji="1"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137255" y="1311422"/>
            <a:ext cx="3268889" cy="4775198"/>
            <a:chOff x="956502" y="1306508"/>
            <a:chExt cx="3268889" cy="4775198"/>
          </a:xfrm>
        </p:grpSpPr>
        <p:sp>
          <p:nvSpPr>
            <p:cNvPr id="12" name="Shape9"/>
            <p:cNvSpPr/>
            <p:nvPr/>
          </p:nvSpPr>
          <p:spPr>
            <a:xfrm>
              <a:off x="956502" y="5651425"/>
              <a:ext cx="3003075" cy="430281"/>
            </a:xfrm>
            <a:custGeom>
              <a:avLst/>
              <a:gdLst>
                <a:gd name="connsiteX0" fmla="*/ 0 w 2866328"/>
                <a:gd name="connsiteY0" fmla="*/ 0 h 542478"/>
                <a:gd name="connsiteX1" fmla="*/ 2866328 w 2866328"/>
                <a:gd name="connsiteY1" fmla="*/ 0 h 542478"/>
                <a:gd name="connsiteX2" fmla="*/ 2730709 w 2866328"/>
                <a:gd name="connsiteY2" fmla="*/ 542478 h 542478"/>
                <a:gd name="connsiteX3" fmla="*/ 0 w 2866328"/>
                <a:gd name="connsiteY3" fmla="*/ 542478 h 54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6328" h="542478">
                  <a:moveTo>
                    <a:pt x="0" y="0"/>
                  </a:moveTo>
                  <a:lnTo>
                    <a:pt x="2866328" y="0"/>
                  </a:lnTo>
                  <a:lnTo>
                    <a:pt x="2730709" y="542478"/>
                  </a:lnTo>
                  <a:lnTo>
                    <a:pt x="0" y="542478"/>
                  </a:lnTo>
                  <a:close/>
                </a:path>
              </a:pathLst>
            </a:custGeom>
            <a:gradFill>
              <a:gsLst>
                <a:gs pos="99000">
                  <a:srgbClr val="6F1787">
                    <a:alpha val="20000"/>
                  </a:srgbClr>
                </a:gs>
                <a:gs pos="28000">
                  <a:schemeClr val="bg1">
                    <a:alpha val="0"/>
                  </a:schemeClr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b="1" dirty="0"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13" name="Shape9"/>
            <p:cNvSpPr/>
            <p:nvPr/>
          </p:nvSpPr>
          <p:spPr>
            <a:xfrm>
              <a:off x="956502" y="4256825"/>
              <a:ext cx="3003075" cy="1259826"/>
            </a:xfrm>
            <a:custGeom>
              <a:avLst/>
              <a:gdLst>
                <a:gd name="connsiteX0" fmla="*/ 0 w 2866328"/>
                <a:gd name="connsiteY0" fmla="*/ 0 h 542478"/>
                <a:gd name="connsiteX1" fmla="*/ 2866328 w 2866328"/>
                <a:gd name="connsiteY1" fmla="*/ 0 h 542478"/>
                <a:gd name="connsiteX2" fmla="*/ 2730709 w 2866328"/>
                <a:gd name="connsiteY2" fmla="*/ 542478 h 542478"/>
                <a:gd name="connsiteX3" fmla="*/ 0 w 2866328"/>
                <a:gd name="connsiteY3" fmla="*/ 542478 h 54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6328" h="542478">
                  <a:moveTo>
                    <a:pt x="0" y="0"/>
                  </a:moveTo>
                  <a:lnTo>
                    <a:pt x="2866328" y="0"/>
                  </a:lnTo>
                  <a:lnTo>
                    <a:pt x="2730709" y="542478"/>
                  </a:lnTo>
                  <a:lnTo>
                    <a:pt x="0" y="542478"/>
                  </a:lnTo>
                  <a:close/>
                </a:path>
              </a:pathLst>
            </a:custGeom>
            <a:gradFill>
              <a:gsLst>
                <a:gs pos="99000">
                  <a:srgbClr val="6F1787">
                    <a:alpha val="20000"/>
                  </a:srgbClr>
                </a:gs>
                <a:gs pos="28000">
                  <a:schemeClr val="bg1">
                    <a:alpha val="0"/>
                  </a:schemeClr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b="1" dirty="0"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14" name="Shape9"/>
            <p:cNvSpPr/>
            <p:nvPr/>
          </p:nvSpPr>
          <p:spPr>
            <a:xfrm>
              <a:off x="956502" y="3461244"/>
              <a:ext cx="3003075" cy="656614"/>
            </a:xfrm>
            <a:custGeom>
              <a:avLst/>
              <a:gdLst>
                <a:gd name="connsiteX0" fmla="*/ 0 w 2866328"/>
                <a:gd name="connsiteY0" fmla="*/ 0 h 542478"/>
                <a:gd name="connsiteX1" fmla="*/ 2866328 w 2866328"/>
                <a:gd name="connsiteY1" fmla="*/ 0 h 542478"/>
                <a:gd name="connsiteX2" fmla="*/ 2730709 w 2866328"/>
                <a:gd name="connsiteY2" fmla="*/ 542478 h 542478"/>
                <a:gd name="connsiteX3" fmla="*/ 0 w 2866328"/>
                <a:gd name="connsiteY3" fmla="*/ 542478 h 54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6328" h="542478">
                  <a:moveTo>
                    <a:pt x="0" y="0"/>
                  </a:moveTo>
                  <a:lnTo>
                    <a:pt x="2866328" y="0"/>
                  </a:lnTo>
                  <a:lnTo>
                    <a:pt x="2730709" y="542478"/>
                  </a:lnTo>
                  <a:lnTo>
                    <a:pt x="0" y="542478"/>
                  </a:lnTo>
                  <a:close/>
                </a:path>
              </a:pathLst>
            </a:custGeom>
            <a:gradFill>
              <a:gsLst>
                <a:gs pos="99000">
                  <a:srgbClr val="6F1787">
                    <a:alpha val="20000"/>
                  </a:srgbClr>
                </a:gs>
                <a:gs pos="28000">
                  <a:schemeClr val="bg1">
                    <a:alpha val="0"/>
                  </a:schemeClr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b="1" dirty="0"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15" name="Shape9"/>
            <p:cNvSpPr/>
            <p:nvPr/>
          </p:nvSpPr>
          <p:spPr>
            <a:xfrm>
              <a:off x="956502" y="2677185"/>
              <a:ext cx="3003075" cy="656614"/>
            </a:xfrm>
            <a:custGeom>
              <a:avLst/>
              <a:gdLst>
                <a:gd name="connsiteX0" fmla="*/ 0 w 2866328"/>
                <a:gd name="connsiteY0" fmla="*/ 0 h 542478"/>
                <a:gd name="connsiteX1" fmla="*/ 2866328 w 2866328"/>
                <a:gd name="connsiteY1" fmla="*/ 0 h 542478"/>
                <a:gd name="connsiteX2" fmla="*/ 2730709 w 2866328"/>
                <a:gd name="connsiteY2" fmla="*/ 542478 h 542478"/>
                <a:gd name="connsiteX3" fmla="*/ 0 w 2866328"/>
                <a:gd name="connsiteY3" fmla="*/ 542478 h 54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6328" h="542478">
                  <a:moveTo>
                    <a:pt x="0" y="0"/>
                  </a:moveTo>
                  <a:lnTo>
                    <a:pt x="2866328" y="0"/>
                  </a:lnTo>
                  <a:lnTo>
                    <a:pt x="2730709" y="542478"/>
                  </a:lnTo>
                  <a:lnTo>
                    <a:pt x="0" y="542478"/>
                  </a:lnTo>
                  <a:close/>
                </a:path>
              </a:pathLst>
            </a:custGeom>
            <a:gradFill>
              <a:gsLst>
                <a:gs pos="99000">
                  <a:srgbClr val="6F1787">
                    <a:alpha val="20000"/>
                  </a:srgbClr>
                </a:gs>
                <a:gs pos="28000">
                  <a:schemeClr val="bg1">
                    <a:alpha val="0"/>
                  </a:schemeClr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b="1" dirty="0"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17" name="Shape9"/>
            <p:cNvSpPr/>
            <p:nvPr/>
          </p:nvSpPr>
          <p:spPr>
            <a:xfrm>
              <a:off x="956502" y="1306508"/>
              <a:ext cx="3003075" cy="1259826"/>
            </a:xfrm>
            <a:custGeom>
              <a:avLst/>
              <a:gdLst>
                <a:gd name="connsiteX0" fmla="*/ 0 w 2866328"/>
                <a:gd name="connsiteY0" fmla="*/ 0 h 542478"/>
                <a:gd name="connsiteX1" fmla="*/ 2866328 w 2866328"/>
                <a:gd name="connsiteY1" fmla="*/ 0 h 542478"/>
                <a:gd name="connsiteX2" fmla="*/ 2730709 w 2866328"/>
                <a:gd name="connsiteY2" fmla="*/ 542478 h 542478"/>
                <a:gd name="connsiteX3" fmla="*/ 0 w 2866328"/>
                <a:gd name="connsiteY3" fmla="*/ 542478 h 54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6328" h="542478">
                  <a:moveTo>
                    <a:pt x="0" y="0"/>
                  </a:moveTo>
                  <a:lnTo>
                    <a:pt x="2866328" y="0"/>
                  </a:lnTo>
                  <a:lnTo>
                    <a:pt x="2730709" y="542478"/>
                  </a:lnTo>
                  <a:lnTo>
                    <a:pt x="0" y="542478"/>
                  </a:lnTo>
                  <a:close/>
                </a:path>
              </a:pathLst>
            </a:custGeom>
            <a:gradFill>
              <a:gsLst>
                <a:gs pos="99000">
                  <a:srgbClr val="6F1787">
                    <a:alpha val="20000"/>
                  </a:srgbClr>
                </a:gs>
                <a:gs pos="28000">
                  <a:schemeClr val="bg1">
                    <a:alpha val="0"/>
                  </a:schemeClr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 b="1" dirty="0"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33" name="Content Placeholder 2"/>
            <p:cNvSpPr txBox="1"/>
            <p:nvPr/>
          </p:nvSpPr>
          <p:spPr>
            <a:xfrm>
              <a:off x="1050475" y="1341349"/>
              <a:ext cx="2871167" cy="12598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0000"/>
                </a:lnSpc>
                <a:buFont typeface="Wingdings" panose="05000000000000000000" pitchFamily="2" charset="2"/>
                <a:buChar char="p"/>
                <a:defRPr/>
              </a:pPr>
              <a:r>
                <a:rPr lang="zh-CN" altLang="en-US" sz="1600" b="1" dirty="0">
                  <a:solidFill>
                    <a:srgbClr val="6F1787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 智能数据库内部优化</a:t>
              </a:r>
              <a:endParaRPr lang="en-US" altLang="zh-CN" sz="1600" b="1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pPr lvl="1">
                <a:lnSpc>
                  <a:spcPct val="80000"/>
                </a:lnSpc>
                <a:spcBef>
                  <a:spcPts val="1000"/>
                </a:spcBef>
                <a:defRPr/>
              </a:pP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 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逻辑查询重写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pPr lvl="1">
                <a:lnSpc>
                  <a:spcPct val="80000"/>
                </a:lnSpc>
                <a:spcBef>
                  <a:spcPts val="1000"/>
                </a:spcBef>
                <a:defRPr/>
              </a:pP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 执行代价估计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pPr lvl="1">
                <a:lnSpc>
                  <a:spcPct val="80000"/>
                </a:lnSpc>
                <a:spcBef>
                  <a:spcPts val="1000"/>
                </a:spcBef>
                <a:defRPr/>
              </a:pP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 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物理计划选择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8" name="Content Placeholder 2"/>
            <p:cNvSpPr txBox="1"/>
            <p:nvPr/>
          </p:nvSpPr>
          <p:spPr>
            <a:xfrm>
              <a:off x="1050475" y="2756490"/>
              <a:ext cx="2392968" cy="61366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0000"/>
                </a:lnSpc>
                <a:buFont typeface="Wingdings" panose="05000000000000000000" pitchFamily="2" charset="2"/>
                <a:buChar char="p"/>
                <a:defRPr/>
              </a:pPr>
              <a:r>
                <a:rPr lang="zh-CN" altLang="en-US" sz="1600" b="1" dirty="0">
                  <a:solidFill>
                    <a:srgbClr val="6F1787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智能数据库执行器</a:t>
              </a:r>
              <a:endParaRPr lang="en-US" altLang="zh-CN" sz="1600" b="1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pPr lvl="1">
                <a:lnSpc>
                  <a:spcPct val="80000"/>
                </a:lnSpc>
                <a:spcBef>
                  <a:spcPts val="1000"/>
                </a:spcBef>
                <a:defRPr/>
              </a:pP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并行性能预测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9" name="Content Placeholder 2"/>
            <p:cNvSpPr txBox="1"/>
            <p:nvPr/>
          </p:nvSpPr>
          <p:spPr>
            <a:xfrm>
              <a:off x="1050475" y="3525464"/>
              <a:ext cx="3174916" cy="61366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0000"/>
                </a:lnSpc>
                <a:buFont typeface="Wingdings" panose="05000000000000000000" pitchFamily="2" charset="2"/>
                <a:buChar char="p"/>
                <a:defRPr/>
              </a:pPr>
              <a:r>
                <a:rPr lang="zh-CN" altLang="en-US" sz="1600" b="1" dirty="0">
                  <a:solidFill>
                    <a:srgbClr val="6F1787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智能数据存储引擎</a:t>
              </a:r>
              <a:endParaRPr lang="en-US" altLang="zh-CN" sz="1600" b="1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pPr lvl="1">
                <a:lnSpc>
                  <a:spcPct val="80000"/>
                </a:lnSpc>
                <a:spcBef>
                  <a:spcPts val="1000"/>
                </a:spcBef>
                <a:defRPr/>
              </a:pP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学习型索引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0" name="Content Placeholder 2"/>
            <p:cNvSpPr txBox="1"/>
            <p:nvPr/>
          </p:nvSpPr>
          <p:spPr>
            <a:xfrm>
              <a:off x="1050475" y="4294438"/>
              <a:ext cx="2909102" cy="12856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0000"/>
                </a:lnSpc>
                <a:buFont typeface="Wingdings" panose="05000000000000000000" pitchFamily="2" charset="2"/>
                <a:buChar char="p"/>
                <a:defRPr/>
              </a:pPr>
              <a:r>
                <a:rPr lang="zh-CN" altLang="en-US" sz="1600" b="1" dirty="0">
                  <a:solidFill>
                    <a:srgbClr val="6F1787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智能数据库外部优化</a:t>
              </a:r>
              <a:endParaRPr lang="en-US" altLang="zh-CN" sz="1600" b="1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pPr lvl="1">
                <a:lnSpc>
                  <a:spcPct val="80000"/>
                </a:lnSpc>
                <a:spcBef>
                  <a:spcPts val="1000"/>
                </a:spcBef>
                <a:defRPr/>
              </a:pP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 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智能索引推荐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pPr lvl="1">
                <a:lnSpc>
                  <a:spcPct val="80000"/>
                </a:lnSpc>
                <a:spcBef>
                  <a:spcPts val="1000"/>
                </a:spcBef>
                <a:defRPr/>
              </a:pP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 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智能视图推荐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  <a:p>
              <a:pPr lvl="1">
                <a:lnSpc>
                  <a:spcPct val="80000"/>
                </a:lnSpc>
                <a:spcBef>
                  <a:spcPts val="1000"/>
                </a:spcBef>
                <a:defRPr/>
              </a:pP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 智能数据划分</a:t>
              </a:r>
              <a:endParaRPr lang="en-US" altLang="zh-CN" sz="1600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1" name="Content Placeholder 2"/>
            <p:cNvSpPr txBox="1"/>
            <p:nvPr/>
          </p:nvSpPr>
          <p:spPr>
            <a:xfrm>
              <a:off x="1050475" y="5735434"/>
              <a:ext cx="1866798" cy="33525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0000"/>
                </a:lnSpc>
                <a:buFont typeface="Wingdings" panose="05000000000000000000" pitchFamily="2" charset="2"/>
                <a:buChar char="p"/>
                <a:defRPr/>
              </a:pPr>
              <a:r>
                <a:rPr lang="zh-CN" altLang="en-US" sz="1600" b="1" dirty="0">
                  <a:solidFill>
                    <a:srgbClr val="6F1787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自治数据库系统</a:t>
              </a:r>
              <a:endParaRPr lang="en-US" altLang="zh-CN" sz="1600" b="1" dirty="0">
                <a:solidFill>
                  <a:srgbClr val="6F1787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5" name="标题 5"/>
          <p:cNvSpPr txBox="1"/>
          <p:nvPr/>
        </p:nvSpPr>
        <p:spPr bwMode="auto">
          <a:xfrm>
            <a:off x="971550" y="128441"/>
            <a:ext cx="10090897" cy="6784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800" b="1" i="0">
                <a:solidFill>
                  <a:schemeClr val="tx2"/>
                </a:solidFill>
                <a:effectLst/>
                <a:latin typeface="Arial" panose="020B0604020202020204"/>
                <a:ea typeface="黑体" panose="02010609060101010101" pitchFamily="49" charset="-122"/>
                <a:cs typeface="Arial" panose="020B060402020202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  <a:lvl6pPr marL="42227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6pPr>
            <a:lvl7pPr marL="84391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7pPr>
            <a:lvl8pPr marL="126619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8pPr>
            <a:lvl9pPr marL="168846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9pPr>
          </a:lstStyle>
          <a:p>
            <a:pPr defTabSz="457200">
              <a:defRPr/>
            </a:pPr>
            <a:r>
              <a:rPr lang="zh-CN" altLang="en-US" sz="36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数据库</a:t>
            </a:r>
            <a:r>
              <a:rPr lang="en-US" altLang="zh-CN" sz="36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+AI</a:t>
            </a:r>
            <a:r>
              <a:rPr lang="zh-CN" altLang="en-US" sz="36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：</a:t>
            </a:r>
            <a:r>
              <a:rPr lang="en-US" altLang="zh-CN" sz="36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AI4DB</a:t>
            </a:r>
            <a:endParaRPr lang="zh-CN" altLang="en-US" sz="36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r>
              <a:rPr lang="zh-CN" altLang="en-US" sz="3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数据库</a:t>
            </a:r>
            <a:r>
              <a:rPr lang="en-US" altLang="zh-CN" sz="3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+</a:t>
            </a:r>
            <a:r>
              <a:rPr lang="zh-CN" altLang="en-US" sz="3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安全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全密态数据库</a:t>
            </a:r>
            <a:endParaRPr kumimoji="1" lang="en-US" altLang="zh-CN" dirty="0"/>
          </a:p>
          <a:p>
            <a:r>
              <a:rPr lang="zh-CN" altLang="en-US" dirty="0"/>
              <a:t>防篡改数据库</a:t>
            </a:r>
            <a:endParaRPr lang="en-US" altLang="zh-CN" dirty="0"/>
          </a:p>
          <a:p>
            <a:r>
              <a:rPr kumimoji="1" lang="zh-CN" altLang="en-US" dirty="0"/>
              <a:t>智能访问控制</a:t>
            </a:r>
            <a:endParaRPr kumimoji="1" lang="en-US" altLang="zh-CN" dirty="0"/>
          </a:p>
          <a:p>
            <a:r>
              <a:rPr kumimoji="1" lang="zh-CN" altLang="en-US" dirty="0"/>
              <a:t>安全隐私保护</a:t>
            </a:r>
            <a:endParaRPr kumimoji="1" lang="en-US" altLang="zh-CN" dirty="0"/>
          </a:p>
          <a:p>
            <a:r>
              <a:rPr lang="zh-CN" altLang="en-US" dirty="0"/>
              <a:t>联邦数据查询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zh-CN" altLang="en-US"/>
              <a:t>数据库 </a:t>
            </a:r>
            <a:r>
              <a:rPr kumimoji="1" lang="en-US" altLang="zh-CN"/>
              <a:t>- </a:t>
            </a:r>
            <a:r>
              <a:rPr kumimoji="1" lang="zh-CN" altLang="en-US"/>
              <a:t>概述</a:t>
            </a:r>
            <a:endParaRPr kumimoji="1" lang="zh-CN" altLang="en-US" dirty="0"/>
          </a:p>
        </p:txBody>
      </p:sp>
      <p:pic>
        <p:nvPicPr>
          <p:cNvPr id="6" name="Graphic 119400239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003" y="1474963"/>
            <a:ext cx="8489663" cy="310550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9"/>
          <p:cNvSpPr/>
          <p:nvPr/>
        </p:nvSpPr>
        <p:spPr>
          <a:xfrm rot="10800000">
            <a:off x="3884329" y="4467558"/>
            <a:ext cx="6316353" cy="665016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0">
                <a:srgbClr val="6F1787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971550" y="128441"/>
            <a:ext cx="10090897" cy="678470"/>
          </a:xfrm>
        </p:spPr>
        <p:txBody>
          <a:bodyPr/>
          <a:lstStyle/>
          <a:p>
            <a:r>
              <a:rPr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目录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/>
              <a:t>数据库 </a:t>
            </a:r>
            <a:r>
              <a:rPr kumimoji="1" lang="en-US" altLang="zh-CN"/>
              <a:t>- </a:t>
            </a:r>
            <a:r>
              <a:rPr kumimoji="1" lang="zh-CN" altLang="en-US"/>
              <a:t>概述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/>
              <a:t>54</a:t>
            </a:fld>
            <a:endParaRPr kumimoji="1"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778825" y="1814666"/>
            <a:ext cx="4634349" cy="665018"/>
            <a:chOff x="4135652" y="1885567"/>
            <a:chExt cx="4634349" cy="665018"/>
          </a:xfrm>
        </p:grpSpPr>
        <p:sp>
          <p:nvSpPr>
            <p:cNvPr id="7" name="Shape7"/>
            <p:cNvSpPr/>
            <p:nvPr/>
          </p:nvSpPr>
          <p:spPr>
            <a:xfrm>
              <a:off x="4135652" y="1885567"/>
              <a:ext cx="665020" cy="66501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99000">
                  <a:srgbClr val="6F1787"/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Arial" panose="020B0604020202020204" pitchFamily="34" charset="0"/>
                </a:rPr>
                <a:t>01</a:t>
              </a:r>
              <a:endParaRPr kumimoji="1"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" name="Shape11"/>
            <p:cNvSpPr txBox="1"/>
            <p:nvPr/>
          </p:nvSpPr>
          <p:spPr>
            <a:xfrm>
              <a:off x="5036202" y="1956466"/>
              <a:ext cx="373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数据库系统概述</a:t>
              </a:r>
              <a:endParaRPr lang="en-US" altLang="zh-CN" sz="28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778825" y="2698827"/>
            <a:ext cx="4634349" cy="665018"/>
            <a:chOff x="4135652" y="1885567"/>
            <a:chExt cx="4634349" cy="665018"/>
          </a:xfrm>
        </p:grpSpPr>
        <p:sp>
          <p:nvSpPr>
            <p:cNvPr id="11" name="Shape7"/>
            <p:cNvSpPr/>
            <p:nvPr/>
          </p:nvSpPr>
          <p:spPr>
            <a:xfrm>
              <a:off x="4135652" y="1885567"/>
              <a:ext cx="665020" cy="66501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99000">
                  <a:srgbClr val="6F1787"/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Arial" panose="020B0604020202020204" pitchFamily="34" charset="0"/>
                </a:rPr>
                <a:t>02</a:t>
              </a:r>
              <a:endParaRPr kumimoji="1" lang="zh-CN" altLang="en-US" sz="2400" b="1" dirty="0">
                <a:solidFill>
                  <a:srgbClr val="FFFFFF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2" name="Shape11"/>
            <p:cNvSpPr txBox="1"/>
            <p:nvPr/>
          </p:nvSpPr>
          <p:spPr>
            <a:xfrm>
              <a:off x="5036202" y="1956466"/>
              <a:ext cx="373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数据库课程介绍</a:t>
              </a:r>
              <a:endParaRPr lang="en-US" altLang="zh-CN" sz="28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778825" y="3582988"/>
            <a:ext cx="4634349" cy="665018"/>
            <a:chOff x="4135652" y="1885567"/>
            <a:chExt cx="4634349" cy="665018"/>
          </a:xfrm>
        </p:grpSpPr>
        <p:sp>
          <p:nvSpPr>
            <p:cNvPr id="14" name="Shape7"/>
            <p:cNvSpPr/>
            <p:nvPr/>
          </p:nvSpPr>
          <p:spPr>
            <a:xfrm>
              <a:off x="4135652" y="1885567"/>
              <a:ext cx="665020" cy="66501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99000">
                  <a:srgbClr val="6F1787"/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Arial" panose="020B0604020202020204" pitchFamily="34" charset="0"/>
                </a:rPr>
                <a:t>03</a:t>
              </a:r>
              <a:endParaRPr kumimoji="1" lang="zh-CN" altLang="en-US" sz="2400" b="1" dirty="0">
                <a:solidFill>
                  <a:srgbClr val="FFFFFF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5" name="Shape11"/>
            <p:cNvSpPr txBox="1"/>
            <p:nvPr/>
          </p:nvSpPr>
          <p:spPr>
            <a:xfrm>
              <a:off x="5036202" y="1956466"/>
              <a:ext cx="373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数据库发展简史</a:t>
              </a:r>
              <a:endParaRPr lang="en-US" altLang="zh-CN" sz="28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778825" y="4467149"/>
            <a:ext cx="4634349" cy="665018"/>
            <a:chOff x="4135652" y="1885567"/>
            <a:chExt cx="4634349" cy="665018"/>
          </a:xfrm>
        </p:grpSpPr>
        <p:sp>
          <p:nvSpPr>
            <p:cNvPr id="17" name="Shape7"/>
            <p:cNvSpPr/>
            <p:nvPr/>
          </p:nvSpPr>
          <p:spPr>
            <a:xfrm>
              <a:off x="4135652" y="1885567"/>
              <a:ext cx="665020" cy="66501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99000">
                  <a:srgbClr val="6F1787"/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solidFill>
                    <a:srgbClr val="FFFFFF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Arial" panose="020B0604020202020204" pitchFamily="34" charset="0"/>
                </a:rPr>
                <a:t>04</a:t>
              </a:r>
              <a:endParaRPr kumimoji="1" lang="zh-CN" altLang="en-US" sz="2400" b="1" dirty="0">
                <a:solidFill>
                  <a:srgbClr val="FFFFFF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8" name="Shape11"/>
            <p:cNvSpPr txBox="1"/>
            <p:nvPr/>
          </p:nvSpPr>
          <p:spPr>
            <a:xfrm>
              <a:off x="5036202" y="1956466"/>
              <a:ext cx="373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本章小结</a:t>
              </a: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组合 114"/>
          <p:cNvGrpSpPr/>
          <p:nvPr/>
        </p:nvGrpSpPr>
        <p:grpSpPr>
          <a:xfrm>
            <a:off x="862752" y="1408419"/>
            <a:ext cx="10473687" cy="909687"/>
            <a:chOff x="862752" y="1802335"/>
            <a:chExt cx="10473687" cy="909687"/>
          </a:xfrm>
        </p:grpSpPr>
        <p:sp>
          <p:nvSpPr>
            <p:cNvPr id="97" name="Rectangle: Rounded Corners 4"/>
            <p:cNvSpPr/>
            <p:nvPr/>
          </p:nvSpPr>
          <p:spPr>
            <a:xfrm>
              <a:off x="986042" y="1802335"/>
              <a:ext cx="10350397" cy="909687"/>
            </a:xfrm>
            <a:prstGeom prst="roundRect">
              <a:avLst>
                <a:gd name="adj" fmla="val 1612"/>
              </a:avLst>
            </a:prstGeom>
            <a:solidFill>
              <a:srgbClr val="F2F2FC"/>
            </a:solidFill>
            <a:ln w="6350">
              <a:noFill/>
            </a:ln>
          </p:spPr>
          <p:txBody>
            <a:bodyPr lIns="0" tIns="0" rIns="0" bIns="0" rtlCol="0" anchor="ctr">
              <a:noAutofit/>
            </a:bodyPr>
            <a:lstStyle/>
            <a:p>
              <a:pPr marL="6985" marR="0" lvl="0" indent="0" algn="ctr" defTabSz="628015" rtl="0" eaLnBrk="1" fontAlgn="auto" latinLnBrk="0" hangingPunct="1">
                <a:lnSpc>
                  <a:spcPct val="100000"/>
                </a:lnSpc>
                <a:spcBef>
                  <a:spcPts val="55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id-ID" sz="105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895306" y="1856989"/>
              <a:ext cx="297673" cy="325841"/>
              <a:chOff x="6656604" y="4029932"/>
              <a:chExt cx="232293" cy="262407"/>
            </a:xfrm>
          </p:grpSpPr>
          <p:sp>
            <p:nvSpPr>
              <p:cNvPr id="101" name="任意多边形 699"/>
              <p:cNvSpPr/>
              <p:nvPr/>
            </p:nvSpPr>
            <p:spPr>
              <a:xfrm>
                <a:off x="6656604" y="4029932"/>
                <a:ext cx="232293" cy="184297"/>
              </a:xfrm>
              <a:custGeom>
                <a:avLst/>
                <a:gdLst>
                  <a:gd name="connsiteX0" fmla="*/ 0 w 387379"/>
                  <a:gd name="connsiteY0" fmla="*/ 0 h 307340"/>
                  <a:gd name="connsiteX1" fmla="*/ 233709 w 387379"/>
                  <a:gd name="connsiteY1" fmla="*/ 0 h 307340"/>
                  <a:gd name="connsiteX2" fmla="*/ 387379 w 387379"/>
                  <a:gd name="connsiteY2" fmla="*/ 153670 h 307340"/>
                  <a:gd name="connsiteX3" fmla="*/ 387378 w 387379"/>
                  <a:gd name="connsiteY3" fmla="*/ 153670 h 307340"/>
                  <a:gd name="connsiteX4" fmla="*/ 233708 w 387379"/>
                  <a:gd name="connsiteY4" fmla="*/ 307340 h 307340"/>
                  <a:gd name="connsiteX5" fmla="*/ 0 w 387379"/>
                  <a:gd name="connsiteY5" fmla="*/ 307340 h 307340"/>
                  <a:gd name="connsiteX6" fmla="*/ 0 w 387379"/>
                  <a:gd name="connsiteY6" fmla="*/ 0 h 30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7379" h="307340">
                    <a:moveTo>
                      <a:pt x="0" y="0"/>
                    </a:moveTo>
                    <a:lnTo>
                      <a:pt x="233709" y="0"/>
                    </a:lnTo>
                    <a:cubicBezTo>
                      <a:pt x="318579" y="0"/>
                      <a:pt x="387379" y="68800"/>
                      <a:pt x="387379" y="153670"/>
                    </a:cubicBezTo>
                    <a:lnTo>
                      <a:pt x="387378" y="153670"/>
                    </a:lnTo>
                    <a:cubicBezTo>
                      <a:pt x="387378" y="238540"/>
                      <a:pt x="318578" y="307340"/>
                      <a:pt x="233708" y="307340"/>
                    </a:cubicBezTo>
                    <a:lnTo>
                      <a:pt x="0" y="3073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1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02" name="任意多边形 700"/>
              <p:cNvSpPr/>
              <p:nvPr/>
            </p:nvSpPr>
            <p:spPr>
              <a:xfrm>
                <a:off x="6656604" y="4213782"/>
                <a:ext cx="69130" cy="78557"/>
              </a:xfrm>
              <a:custGeom>
                <a:avLst/>
                <a:gdLst>
                  <a:gd name="connsiteX0" fmla="*/ 0 w 69130"/>
                  <a:gd name="connsiteY0" fmla="*/ 0 h 78557"/>
                  <a:gd name="connsiteX1" fmla="*/ 69130 w 69130"/>
                  <a:gd name="connsiteY1" fmla="*/ 0 h 78557"/>
                  <a:gd name="connsiteX2" fmla="*/ 69130 w 69130"/>
                  <a:gd name="connsiteY2" fmla="*/ 78557 h 78557"/>
                  <a:gd name="connsiteX3" fmla="*/ 0 w 69130"/>
                  <a:gd name="connsiteY3" fmla="*/ 0 h 78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130" h="78557">
                    <a:moveTo>
                      <a:pt x="0" y="0"/>
                    </a:moveTo>
                    <a:lnTo>
                      <a:pt x="69130" y="0"/>
                    </a:lnTo>
                    <a:lnTo>
                      <a:pt x="69130" y="785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11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00" name="椭圆 99"/>
            <p:cNvSpPr/>
            <p:nvPr/>
          </p:nvSpPr>
          <p:spPr>
            <a:xfrm>
              <a:off x="862752" y="1811149"/>
              <a:ext cx="345292" cy="334590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</a:t>
              </a:r>
              <a:endParaRPr kumimoji="0" lang="zh-CN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862752" y="4537266"/>
            <a:ext cx="10466497" cy="584782"/>
            <a:chOff x="862752" y="4615090"/>
            <a:chExt cx="10466497" cy="584782"/>
          </a:xfrm>
        </p:grpSpPr>
        <p:sp>
          <p:nvSpPr>
            <p:cNvPr id="104" name="Rectangle: Rounded Corners 4"/>
            <p:cNvSpPr/>
            <p:nvPr/>
          </p:nvSpPr>
          <p:spPr>
            <a:xfrm>
              <a:off x="986043" y="4615090"/>
              <a:ext cx="10343206" cy="584782"/>
            </a:xfrm>
            <a:prstGeom prst="roundRect">
              <a:avLst>
                <a:gd name="adj" fmla="val 1612"/>
              </a:avLst>
            </a:prstGeom>
            <a:solidFill>
              <a:srgbClr val="F2F2FC"/>
            </a:solidFill>
            <a:ln w="6350">
              <a:noFill/>
            </a:ln>
          </p:spPr>
          <p:txBody>
            <a:bodyPr lIns="0" tIns="0" rIns="0" bIns="0" rtlCol="0" anchor="ctr">
              <a:noAutofit/>
            </a:bodyPr>
            <a:lstStyle/>
            <a:p>
              <a:pPr marL="6985" marR="0" lvl="0" indent="0" algn="ctr" defTabSz="628015" rtl="0" eaLnBrk="1" fontAlgn="auto" latinLnBrk="0" hangingPunct="1">
                <a:lnSpc>
                  <a:spcPct val="100000"/>
                </a:lnSpc>
                <a:spcBef>
                  <a:spcPts val="55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id-ID" sz="105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895306" y="4669743"/>
              <a:ext cx="297673" cy="325841"/>
              <a:chOff x="6656604" y="4029932"/>
              <a:chExt cx="232293" cy="262407"/>
            </a:xfrm>
          </p:grpSpPr>
          <p:sp>
            <p:nvSpPr>
              <p:cNvPr id="108" name="任意多边形 699"/>
              <p:cNvSpPr/>
              <p:nvPr/>
            </p:nvSpPr>
            <p:spPr>
              <a:xfrm>
                <a:off x="6656604" y="4029932"/>
                <a:ext cx="232293" cy="184297"/>
              </a:xfrm>
              <a:custGeom>
                <a:avLst/>
                <a:gdLst>
                  <a:gd name="connsiteX0" fmla="*/ 0 w 387379"/>
                  <a:gd name="connsiteY0" fmla="*/ 0 h 307340"/>
                  <a:gd name="connsiteX1" fmla="*/ 233709 w 387379"/>
                  <a:gd name="connsiteY1" fmla="*/ 0 h 307340"/>
                  <a:gd name="connsiteX2" fmla="*/ 387379 w 387379"/>
                  <a:gd name="connsiteY2" fmla="*/ 153670 h 307340"/>
                  <a:gd name="connsiteX3" fmla="*/ 387378 w 387379"/>
                  <a:gd name="connsiteY3" fmla="*/ 153670 h 307340"/>
                  <a:gd name="connsiteX4" fmla="*/ 233708 w 387379"/>
                  <a:gd name="connsiteY4" fmla="*/ 307340 h 307340"/>
                  <a:gd name="connsiteX5" fmla="*/ 0 w 387379"/>
                  <a:gd name="connsiteY5" fmla="*/ 307340 h 307340"/>
                  <a:gd name="connsiteX6" fmla="*/ 0 w 387379"/>
                  <a:gd name="connsiteY6" fmla="*/ 0 h 30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7379" h="307340">
                    <a:moveTo>
                      <a:pt x="0" y="0"/>
                    </a:moveTo>
                    <a:lnTo>
                      <a:pt x="233709" y="0"/>
                    </a:lnTo>
                    <a:cubicBezTo>
                      <a:pt x="318579" y="0"/>
                      <a:pt x="387379" y="68800"/>
                      <a:pt x="387379" y="153670"/>
                    </a:cubicBezTo>
                    <a:lnTo>
                      <a:pt x="387378" y="153670"/>
                    </a:lnTo>
                    <a:cubicBezTo>
                      <a:pt x="387378" y="238540"/>
                      <a:pt x="318578" y="307340"/>
                      <a:pt x="233708" y="307340"/>
                    </a:cubicBezTo>
                    <a:lnTo>
                      <a:pt x="0" y="3073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1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09" name="任意多边形 700"/>
              <p:cNvSpPr/>
              <p:nvPr/>
            </p:nvSpPr>
            <p:spPr>
              <a:xfrm>
                <a:off x="6656604" y="4213782"/>
                <a:ext cx="69130" cy="78557"/>
              </a:xfrm>
              <a:custGeom>
                <a:avLst/>
                <a:gdLst>
                  <a:gd name="connsiteX0" fmla="*/ 0 w 69130"/>
                  <a:gd name="connsiteY0" fmla="*/ 0 h 78557"/>
                  <a:gd name="connsiteX1" fmla="*/ 69130 w 69130"/>
                  <a:gd name="connsiteY1" fmla="*/ 0 h 78557"/>
                  <a:gd name="connsiteX2" fmla="*/ 69130 w 69130"/>
                  <a:gd name="connsiteY2" fmla="*/ 78557 h 78557"/>
                  <a:gd name="connsiteX3" fmla="*/ 0 w 69130"/>
                  <a:gd name="connsiteY3" fmla="*/ 0 h 78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130" h="78557">
                    <a:moveTo>
                      <a:pt x="0" y="0"/>
                    </a:moveTo>
                    <a:lnTo>
                      <a:pt x="69130" y="0"/>
                    </a:lnTo>
                    <a:lnTo>
                      <a:pt x="69130" y="785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11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07" name="椭圆 106"/>
            <p:cNvSpPr/>
            <p:nvPr/>
          </p:nvSpPr>
          <p:spPr>
            <a:xfrm>
              <a:off x="862752" y="4623903"/>
              <a:ext cx="345292" cy="334590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5</a:t>
              </a:r>
              <a:endParaRPr kumimoji="0" lang="zh-CN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862752" y="2427701"/>
            <a:ext cx="10466497" cy="584782"/>
            <a:chOff x="862752" y="2493351"/>
            <a:chExt cx="10466497" cy="584782"/>
          </a:xfrm>
        </p:grpSpPr>
        <p:sp>
          <p:nvSpPr>
            <p:cNvPr id="48" name="Rectangle: Rounded Corners 4"/>
            <p:cNvSpPr/>
            <p:nvPr/>
          </p:nvSpPr>
          <p:spPr>
            <a:xfrm>
              <a:off x="986043" y="2493351"/>
              <a:ext cx="10343206" cy="584782"/>
            </a:xfrm>
            <a:prstGeom prst="roundRect">
              <a:avLst>
                <a:gd name="adj" fmla="val 1612"/>
              </a:avLst>
            </a:prstGeom>
            <a:solidFill>
              <a:srgbClr val="F2F2FC"/>
            </a:solidFill>
            <a:ln w="6350">
              <a:noFill/>
            </a:ln>
          </p:spPr>
          <p:txBody>
            <a:bodyPr lIns="0" tIns="0" rIns="0" bIns="0" rtlCol="0" anchor="ctr">
              <a:noAutofit/>
            </a:bodyPr>
            <a:lstStyle/>
            <a:p>
              <a:pPr marL="6985" marR="0" lvl="0" indent="0" algn="ctr" defTabSz="628015" rtl="0" eaLnBrk="1" fontAlgn="auto" latinLnBrk="0" hangingPunct="1">
                <a:lnSpc>
                  <a:spcPct val="100000"/>
                </a:lnSpc>
                <a:spcBef>
                  <a:spcPts val="55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id-ID" sz="105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895306" y="2548004"/>
              <a:ext cx="297673" cy="325841"/>
              <a:chOff x="6656604" y="4029932"/>
              <a:chExt cx="232293" cy="262407"/>
            </a:xfrm>
          </p:grpSpPr>
          <p:sp>
            <p:nvSpPr>
              <p:cNvPr id="52" name="任意多边形 699"/>
              <p:cNvSpPr/>
              <p:nvPr/>
            </p:nvSpPr>
            <p:spPr>
              <a:xfrm>
                <a:off x="6656604" y="4029932"/>
                <a:ext cx="232293" cy="184297"/>
              </a:xfrm>
              <a:custGeom>
                <a:avLst/>
                <a:gdLst>
                  <a:gd name="connsiteX0" fmla="*/ 0 w 387379"/>
                  <a:gd name="connsiteY0" fmla="*/ 0 h 307340"/>
                  <a:gd name="connsiteX1" fmla="*/ 233709 w 387379"/>
                  <a:gd name="connsiteY1" fmla="*/ 0 h 307340"/>
                  <a:gd name="connsiteX2" fmla="*/ 387379 w 387379"/>
                  <a:gd name="connsiteY2" fmla="*/ 153670 h 307340"/>
                  <a:gd name="connsiteX3" fmla="*/ 387378 w 387379"/>
                  <a:gd name="connsiteY3" fmla="*/ 153670 h 307340"/>
                  <a:gd name="connsiteX4" fmla="*/ 233708 w 387379"/>
                  <a:gd name="connsiteY4" fmla="*/ 307340 h 307340"/>
                  <a:gd name="connsiteX5" fmla="*/ 0 w 387379"/>
                  <a:gd name="connsiteY5" fmla="*/ 307340 h 307340"/>
                  <a:gd name="connsiteX6" fmla="*/ 0 w 387379"/>
                  <a:gd name="connsiteY6" fmla="*/ 0 h 30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7379" h="307340">
                    <a:moveTo>
                      <a:pt x="0" y="0"/>
                    </a:moveTo>
                    <a:lnTo>
                      <a:pt x="233709" y="0"/>
                    </a:lnTo>
                    <a:cubicBezTo>
                      <a:pt x="318579" y="0"/>
                      <a:pt x="387379" y="68800"/>
                      <a:pt x="387379" y="153670"/>
                    </a:cubicBezTo>
                    <a:lnTo>
                      <a:pt x="387378" y="153670"/>
                    </a:lnTo>
                    <a:cubicBezTo>
                      <a:pt x="387378" y="238540"/>
                      <a:pt x="318578" y="307340"/>
                      <a:pt x="233708" y="307340"/>
                    </a:cubicBezTo>
                    <a:lnTo>
                      <a:pt x="0" y="3073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1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3" name="任意多边形 700"/>
              <p:cNvSpPr/>
              <p:nvPr/>
            </p:nvSpPr>
            <p:spPr>
              <a:xfrm>
                <a:off x="6656604" y="4213782"/>
                <a:ext cx="69130" cy="78557"/>
              </a:xfrm>
              <a:custGeom>
                <a:avLst/>
                <a:gdLst>
                  <a:gd name="connsiteX0" fmla="*/ 0 w 69130"/>
                  <a:gd name="connsiteY0" fmla="*/ 0 h 78557"/>
                  <a:gd name="connsiteX1" fmla="*/ 69130 w 69130"/>
                  <a:gd name="connsiteY1" fmla="*/ 0 h 78557"/>
                  <a:gd name="connsiteX2" fmla="*/ 69130 w 69130"/>
                  <a:gd name="connsiteY2" fmla="*/ 78557 h 78557"/>
                  <a:gd name="connsiteX3" fmla="*/ 0 w 69130"/>
                  <a:gd name="connsiteY3" fmla="*/ 0 h 78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130" h="78557">
                    <a:moveTo>
                      <a:pt x="0" y="0"/>
                    </a:moveTo>
                    <a:lnTo>
                      <a:pt x="69130" y="0"/>
                    </a:lnTo>
                    <a:lnTo>
                      <a:pt x="69130" y="785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11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51" name="椭圆 50"/>
            <p:cNvSpPr/>
            <p:nvPr/>
          </p:nvSpPr>
          <p:spPr>
            <a:xfrm>
              <a:off x="862752" y="2502164"/>
              <a:ext cx="345292" cy="334590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2</a:t>
              </a:r>
              <a:endParaRPr kumimoji="0" lang="zh-CN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862752" y="3130890"/>
            <a:ext cx="10466497" cy="584782"/>
            <a:chOff x="862752" y="3190763"/>
            <a:chExt cx="10466497" cy="584782"/>
          </a:xfrm>
        </p:grpSpPr>
        <p:sp>
          <p:nvSpPr>
            <p:cNvPr id="72" name="Rectangle: Rounded Corners 4"/>
            <p:cNvSpPr/>
            <p:nvPr/>
          </p:nvSpPr>
          <p:spPr>
            <a:xfrm>
              <a:off x="986043" y="3190763"/>
              <a:ext cx="10343206" cy="584782"/>
            </a:xfrm>
            <a:prstGeom prst="roundRect">
              <a:avLst>
                <a:gd name="adj" fmla="val 1612"/>
              </a:avLst>
            </a:prstGeom>
            <a:solidFill>
              <a:srgbClr val="F2F2FC"/>
            </a:solidFill>
            <a:ln w="6350">
              <a:noFill/>
            </a:ln>
          </p:spPr>
          <p:txBody>
            <a:bodyPr lIns="0" tIns="0" rIns="0" bIns="0" rtlCol="0" anchor="ctr">
              <a:noAutofit/>
            </a:bodyPr>
            <a:lstStyle/>
            <a:p>
              <a:pPr marL="6985" marR="0" lvl="0" indent="0" algn="ctr" defTabSz="628015" rtl="0" eaLnBrk="1" fontAlgn="auto" latinLnBrk="0" hangingPunct="1">
                <a:lnSpc>
                  <a:spcPct val="100000"/>
                </a:lnSpc>
                <a:spcBef>
                  <a:spcPts val="55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id-ID" sz="105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895306" y="3245416"/>
              <a:ext cx="297673" cy="325841"/>
              <a:chOff x="6656604" y="4029932"/>
              <a:chExt cx="232293" cy="262407"/>
            </a:xfrm>
          </p:grpSpPr>
          <p:sp>
            <p:nvSpPr>
              <p:cNvPr id="76" name="任意多边形 699"/>
              <p:cNvSpPr/>
              <p:nvPr/>
            </p:nvSpPr>
            <p:spPr>
              <a:xfrm>
                <a:off x="6656604" y="4029932"/>
                <a:ext cx="232293" cy="184297"/>
              </a:xfrm>
              <a:custGeom>
                <a:avLst/>
                <a:gdLst>
                  <a:gd name="connsiteX0" fmla="*/ 0 w 387379"/>
                  <a:gd name="connsiteY0" fmla="*/ 0 h 307340"/>
                  <a:gd name="connsiteX1" fmla="*/ 233709 w 387379"/>
                  <a:gd name="connsiteY1" fmla="*/ 0 h 307340"/>
                  <a:gd name="connsiteX2" fmla="*/ 387379 w 387379"/>
                  <a:gd name="connsiteY2" fmla="*/ 153670 h 307340"/>
                  <a:gd name="connsiteX3" fmla="*/ 387378 w 387379"/>
                  <a:gd name="connsiteY3" fmla="*/ 153670 h 307340"/>
                  <a:gd name="connsiteX4" fmla="*/ 233708 w 387379"/>
                  <a:gd name="connsiteY4" fmla="*/ 307340 h 307340"/>
                  <a:gd name="connsiteX5" fmla="*/ 0 w 387379"/>
                  <a:gd name="connsiteY5" fmla="*/ 307340 h 307340"/>
                  <a:gd name="connsiteX6" fmla="*/ 0 w 387379"/>
                  <a:gd name="connsiteY6" fmla="*/ 0 h 30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7379" h="307340">
                    <a:moveTo>
                      <a:pt x="0" y="0"/>
                    </a:moveTo>
                    <a:lnTo>
                      <a:pt x="233709" y="0"/>
                    </a:lnTo>
                    <a:cubicBezTo>
                      <a:pt x="318579" y="0"/>
                      <a:pt x="387379" y="68800"/>
                      <a:pt x="387379" y="153670"/>
                    </a:cubicBezTo>
                    <a:lnTo>
                      <a:pt x="387378" y="153670"/>
                    </a:lnTo>
                    <a:cubicBezTo>
                      <a:pt x="387378" y="238540"/>
                      <a:pt x="318578" y="307340"/>
                      <a:pt x="233708" y="307340"/>
                    </a:cubicBezTo>
                    <a:lnTo>
                      <a:pt x="0" y="3073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1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77" name="任意多边形 700"/>
              <p:cNvSpPr/>
              <p:nvPr/>
            </p:nvSpPr>
            <p:spPr>
              <a:xfrm>
                <a:off x="6656604" y="4213782"/>
                <a:ext cx="69130" cy="78557"/>
              </a:xfrm>
              <a:custGeom>
                <a:avLst/>
                <a:gdLst>
                  <a:gd name="connsiteX0" fmla="*/ 0 w 69130"/>
                  <a:gd name="connsiteY0" fmla="*/ 0 h 78557"/>
                  <a:gd name="connsiteX1" fmla="*/ 69130 w 69130"/>
                  <a:gd name="connsiteY1" fmla="*/ 0 h 78557"/>
                  <a:gd name="connsiteX2" fmla="*/ 69130 w 69130"/>
                  <a:gd name="connsiteY2" fmla="*/ 78557 h 78557"/>
                  <a:gd name="connsiteX3" fmla="*/ 0 w 69130"/>
                  <a:gd name="connsiteY3" fmla="*/ 0 h 78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130" h="78557">
                    <a:moveTo>
                      <a:pt x="0" y="0"/>
                    </a:moveTo>
                    <a:lnTo>
                      <a:pt x="69130" y="0"/>
                    </a:lnTo>
                    <a:lnTo>
                      <a:pt x="69130" y="785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11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75" name="椭圆 74"/>
            <p:cNvSpPr/>
            <p:nvPr/>
          </p:nvSpPr>
          <p:spPr>
            <a:xfrm>
              <a:off x="862752" y="3199576"/>
              <a:ext cx="345292" cy="334590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3</a:t>
              </a:r>
              <a:endParaRPr kumimoji="0" lang="zh-CN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862752" y="3834079"/>
            <a:ext cx="10466497" cy="584782"/>
            <a:chOff x="862752" y="3904977"/>
            <a:chExt cx="10466497" cy="584782"/>
          </a:xfrm>
        </p:grpSpPr>
        <p:sp>
          <p:nvSpPr>
            <p:cNvPr id="81" name="Rectangle: Rounded Corners 4"/>
            <p:cNvSpPr/>
            <p:nvPr/>
          </p:nvSpPr>
          <p:spPr>
            <a:xfrm>
              <a:off x="986043" y="3904977"/>
              <a:ext cx="10343206" cy="584782"/>
            </a:xfrm>
            <a:prstGeom prst="roundRect">
              <a:avLst>
                <a:gd name="adj" fmla="val 1612"/>
              </a:avLst>
            </a:prstGeom>
            <a:solidFill>
              <a:srgbClr val="F2F2FC"/>
            </a:solidFill>
            <a:ln w="6350">
              <a:noFill/>
            </a:ln>
          </p:spPr>
          <p:txBody>
            <a:bodyPr lIns="0" tIns="0" rIns="0" bIns="0" rtlCol="0" anchor="ctr">
              <a:noAutofit/>
            </a:bodyPr>
            <a:lstStyle/>
            <a:p>
              <a:pPr marL="6985" marR="0" lvl="0" indent="0" algn="ctr" defTabSz="628015" rtl="0" eaLnBrk="1" fontAlgn="auto" latinLnBrk="0" hangingPunct="1">
                <a:lnSpc>
                  <a:spcPct val="100000"/>
                </a:lnSpc>
                <a:spcBef>
                  <a:spcPts val="55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id-ID" sz="105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895306" y="3959630"/>
              <a:ext cx="297673" cy="325841"/>
              <a:chOff x="6656604" y="4029932"/>
              <a:chExt cx="232293" cy="262407"/>
            </a:xfrm>
          </p:grpSpPr>
          <p:sp>
            <p:nvSpPr>
              <p:cNvPr id="85" name="任意多边形 699"/>
              <p:cNvSpPr/>
              <p:nvPr/>
            </p:nvSpPr>
            <p:spPr>
              <a:xfrm>
                <a:off x="6656604" y="4029932"/>
                <a:ext cx="232293" cy="184297"/>
              </a:xfrm>
              <a:custGeom>
                <a:avLst/>
                <a:gdLst>
                  <a:gd name="connsiteX0" fmla="*/ 0 w 387379"/>
                  <a:gd name="connsiteY0" fmla="*/ 0 h 307340"/>
                  <a:gd name="connsiteX1" fmla="*/ 233709 w 387379"/>
                  <a:gd name="connsiteY1" fmla="*/ 0 h 307340"/>
                  <a:gd name="connsiteX2" fmla="*/ 387379 w 387379"/>
                  <a:gd name="connsiteY2" fmla="*/ 153670 h 307340"/>
                  <a:gd name="connsiteX3" fmla="*/ 387378 w 387379"/>
                  <a:gd name="connsiteY3" fmla="*/ 153670 h 307340"/>
                  <a:gd name="connsiteX4" fmla="*/ 233708 w 387379"/>
                  <a:gd name="connsiteY4" fmla="*/ 307340 h 307340"/>
                  <a:gd name="connsiteX5" fmla="*/ 0 w 387379"/>
                  <a:gd name="connsiteY5" fmla="*/ 307340 h 307340"/>
                  <a:gd name="connsiteX6" fmla="*/ 0 w 387379"/>
                  <a:gd name="connsiteY6" fmla="*/ 0 h 307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7379" h="307340">
                    <a:moveTo>
                      <a:pt x="0" y="0"/>
                    </a:moveTo>
                    <a:lnTo>
                      <a:pt x="233709" y="0"/>
                    </a:lnTo>
                    <a:cubicBezTo>
                      <a:pt x="318579" y="0"/>
                      <a:pt x="387379" y="68800"/>
                      <a:pt x="387379" y="153670"/>
                    </a:cubicBezTo>
                    <a:lnTo>
                      <a:pt x="387378" y="153670"/>
                    </a:lnTo>
                    <a:cubicBezTo>
                      <a:pt x="387378" y="238540"/>
                      <a:pt x="318578" y="307340"/>
                      <a:pt x="233708" y="307340"/>
                    </a:cubicBezTo>
                    <a:lnTo>
                      <a:pt x="0" y="3073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17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86" name="任意多边形 700"/>
              <p:cNvSpPr/>
              <p:nvPr/>
            </p:nvSpPr>
            <p:spPr>
              <a:xfrm>
                <a:off x="6656604" y="4213782"/>
                <a:ext cx="69130" cy="78557"/>
              </a:xfrm>
              <a:custGeom>
                <a:avLst/>
                <a:gdLst>
                  <a:gd name="connsiteX0" fmla="*/ 0 w 69130"/>
                  <a:gd name="connsiteY0" fmla="*/ 0 h 78557"/>
                  <a:gd name="connsiteX1" fmla="*/ 69130 w 69130"/>
                  <a:gd name="connsiteY1" fmla="*/ 0 h 78557"/>
                  <a:gd name="connsiteX2" fmla="*/ 69130 w 69130"/>
                  <a:gd name="connsiteY2" fmla="*/ 78557 h 78557"/>
                  <a:gd name="connsiteX3" fmla="*/ 0 w 69130"/>
                  <a:gd name="connsiteY3" fmla="*/ 0 h 78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130" h="78557">
                    <a:moveTo>
                      <a:pt x="0" y="0"/>
                    </a:moveTo>
                    <a:lnTo>
                      <a:pt x="69130" y="0"/>
                    </a:lnTo>
                    <a:lnTo>
                      <a:pt x="69130" y="785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11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84" name="椭圆 83"/>
            <p:cNvSpPr/>
            <p:nvPr/>
          </p:nvSpPr>
          <p:spPr>
            <a:xfrm>
              <a:off x="862752" y="3913790"/>
              <a:ext cx="345292" cy="334590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</a:t>
              </a:r>
              <a:endParaRPr kumimoji="0" lang="zh-CN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858" y="1350467"/>
            <a:ext cx="10135582" cy="376036"/>
          </a:xfrm>
        </p:spPr>
        <p:txBody>
          <a:bodyPr/>
          <a:lstStyle/>
          <a:p>
            <a:pPr marL="0" indent="0">
              <a:lnSpc>
                <a:spcPct val="150000"/>
              </a:lnSpc>
              <a:spcAft>
                <a:spcPts val="500"/>
              </a:spcAft>
              <a:buNone/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数据库是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IT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领域的核心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基础软件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之一，几乎所有的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IT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系统都需要使用数据库来组织、存储、操纵和管理业务数据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/>
              <a:t>数据库 </a:t>
            </a:r>
            <a:r>
              <a:rPr kumimoji="1" lang="en-US" altLang="zh-CN"/>
              <a:t>- </a:t>
            </a:r>
            <a:r>
              <a:rPr kumimoji="1" lang="zh-CN" altLang="en-US"/>
              <a:t>概述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/>
              <a:t>55</a:t>
            </a:fld>
            <a:endParaRPr kumimoji="1" lang="zh-CN" altLang="en-US" dirty="0"/>
          </a:p>
        </p:txBody>
      </p:sp>
      <p:sp>
        <p:nvSpPr>
          <p:cNvPr id="7" name="标题 2"/>
          <p:cNvSpPr txBox="1"/>
          <p:nvPr/>
        </p:nvSpPr>
        <p:spPr bwMode="auto">
          <a:xfrm>
            <a:off x="1050551" y="186844"/>
            <a:ext cx="10090897" cy="6784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800" b="1" i="0">
                <a:solidFill>
                  <a:schemeClr val="tx2"/>
                </a:solidFill>
                <a:effectLst/>
                <a:latin typeface="Arial" panose="020B0604020202020204"/>
                <a:ea typeface="黑体" panose="02010609060101010101" pitchFamily="49" charset="-122"/>
                <a:cs typeface="Arial" panose="020B0604020202020204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  <a:lvl6pPr marL="42227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6pPr>
            <a:lvl7pPr marL="84391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7pPr>
            <a:lvl8pPr marL="126619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8pPr>
            <a:lvl9pPr marL="168846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9pPr>
          </a:lstStyle>
          <a:p>
            <a:r>
              <a:rPr lang="zh-CN" altLang="en-US" sz="3600" dirty="0">
                <a:latin typeface="微软雅黑" panose="020B0503020204020204" charset="-122"/>
                <a:ea typeface="微软雅黑" panose="020B0503020204020204" charset="-122"/>
              </a:rPr>
              <a:t>本章小结</a:t>
            </a:r>
            <a:endParaRPr lang="zh-CN" altLang="en-US" sz="36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内容占位符 2"/>
          <p:cNvSpPr txBox="1"/>
          <p:nvPr/>
        </p:nvSpPr>
        <p:spPr bwMode="auto">
          <a:xfrm>
            <a:off x="1200858" y="2464343"/>
            <a:ext cx="8889951" cy="4871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16230" indent="-316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kumimoji="1" sz="32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1pPr>
            <a:lvl2pPr marL="68580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2pPr>
            <a:lvl3pPr marL="105537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3pPr>
            <a:lvl4pPr marL="147701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89928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32092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0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47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11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zh-CN" altLang="zh-CN" sz="2000" kern="0" dirty="0">
                <a:latin typeface="微软雅黑" panose="020B0503020204020204" charset="-122"/>
                <a:ea typeface="微软雅黑" panose="020B0503020204020204" charset="-122"/>
              </a:rPr>
              <a:t>阐述数据、数据库、数据库管理系统和数据库系统的概念</a:t>
            </a:r>
            <a:endParaRPr lang="en-US" altLang="zh-CN" sz="20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内容占位符 2"/>
          <p:cNvSpPr txBox="1"/>
          <p:nvPr/>
        </p:nvSpPr>
        <p:spPr bwMode="auto">
          <a:xfrm>
            <a:off x="1200858" y="3161755"/>
            <a:ext cx="8889951" cy="4871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16230" indent="-316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kumimoji="1" sz="32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1pPr>
            <a:lvl2pPr marL="68580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2pPr>
            <a:lvl3pPr marL="105537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3pPr>
            <a:lvl4pPr marL="147701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89928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32092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0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47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11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500"/>
              </a:spcAft>
              <a:buNone/>
            </a:pPr>
            <a:r>
              <a:rPr lang="zh-CN" altLang="en-US" sz="2000" kern="0" dirty="0">
                <a:latin typeface="微软雅黑" panose="020B0503020204020204" charset="-122"/>
                <a:ea typeface="微软雅黑" panose="020B0503020204020204" charset="-122"/>
              </a:rPr>
              <a:t>简述</a:t>
            </a:r>
            <a:r>
              <a:rPr lang="zh-CN" altLang="zh-CN" sz="2000" kern="0" dirty="0">
                <a:latin typeface="微软雅黑" panose="020B0503020204020204" charset="-122"/>
                <a:ea typeface="微软雅黑" panose="020B0503020204020204" charset="-122"/>
              </a:rPr>
              <a:t>数据库管理系统的查询处理层、查询执行层、存储管理层和</a:t>
            </a:r>
            <a:r>
              <a:rPr lang="zh-CN" altLang="en-US" sz="2000" kern="0" dirty="0">
                <a:latin typeface="微软雅黑" panose="020B0503020204020204" charset="-122"/>
                <a:ea typeface="微软雅黑" panose="020B0503020204020204" charset="-122"/>
              </a:rPr>
              <a:t>安全</a:t>
            </a:r>
            <a:r>
              <a:rPr lang="zh-CN" altLang="zh-CN" sz="2000" kern="0" dirty="0">
                <a:latin typeface="微软雅黑" panose="020B0503020204020204" charset="-122"/>
                <a:ea typeface="微软雅黑" panose="020B0503020204020204" charset="-122"/>
              </a:rPr>
              <a:t>管理</a:t>
            </a:r>
            <a:r>
              <a:rPr lang="zh-CN" altLang="en-US" sz="2000" kern="0" dirty="0">
                <a:latin typeface="微软雅黑" panose="020B0503020204020204" charset="-122"/>
                <a:ea typeface="微软雅黑" panose="020B0503020204020204" charset="-122"/>
              </a:rPr>
              <a:t>层</a:t>
            </a:r>
            <a:endParaRPr lang="en-US" altLang="zh-CN" sz="20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内容占位符 2"/>
          <p:cNvSpPr txBox="1"/>
          <p:nvPr/>
        </p:nvSpPr>
        <p:spPr bwMode="auto">
          <a:xfrm>
            <a:off x="1200858" y="3875969"/>
            <a:ext cx="8889951" cy="4871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16230" indent="-316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kumimoji="1" sz="32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1pPr>
            <a:lvl2pPr marL="68580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2pPr>
            <a:lvl3pPr marL="105537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3pPr>
            <a:lvl4pPr marL="147701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89928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32092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0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47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11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500"/>
              </a:spcAft>
              <a:buNone/>
            </a:pPr>
            <a:r>
              <a:rPr lang="zh-CN" altLang="zh-CN" sz="2000" kern="0" dirty="0">
                <a:latin typeface="微软雅黑" panose="020B0503020204020204" charset="-122"/>
                <a:ea typeface="微软雅黑" panose="020B0503020204020204" charset="-122"/>
              </a:rPr>
              <a:t>介绍了数据库发展简史，阐述了新技术和新需求对数据库演化的影响</a:t>
            </a:r>
            <a:endParaRPr lang="en-US" altLang="zh-CN" sz="20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内容占位符 2"/>
          <p:cNvSpPr txBox="1"/>
          <p:nvPr/>
        </p:nvSpPr>
        <p:spPr bwMode="auto">
          <a:xfrm>
            <a:off x="1200858" y="4586082"/>
            <a:ext cx="9402921" cy="4871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16230" indent="-316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p"/>
              <a:defRPr kumimoji="1" sz="32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1pPr>
            <a:lvl2pPr marL="68580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2pPr>
            <a:lvl3pPr marL="105537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 b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/>
              </a:defRPr>
            </a:lvl3pPr>
            <a:lvl4pPr marL="147701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189928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32092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00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16547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587115" indent="-2108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845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500"/>
              </a:spcAft>
              <a:buNone/>
            </a:pPr>
            <a:r>
              <a:rPr lang="zh-CN" altLang="zh-CN" sz="2000" kern="0" dirty="0">
                <a:latin typeface="微软雅黑" panose="020B0503020204020204" charset="-122"/>
                <a:ea typeface="微软雅黑" panose="020B0503020204020204" charset="-122"/>
              </a:rPr>
              <a:t>总结了基于数据库的典型应用系统，并展望数据</a:t>
            </a:r>
            <a:r>
              <a:rPr lang="zh-CN" altLang="en-US" sz="2000" kern="0" dirty="0">
                <a:latin typeface="微软雅黑" panose="020B0503020204020204" charset="-122"/>
                <a:ea typeface="微软雅黑" panose="020B0503020204020204" charset="-122"/>
              </a:rPr>
              <a:t>库的演变与</a:t>
            </a:r>
            <a:r>
              <a:rPr lang="zh-CN" altLang="zh-CN" sz="2000" kern="0" dirty="0">
                <a:latin typeface="微软雅黑" panose="020B0503020204020204" charset="-122"/>
                <a:ea typeface="微软雅黑" panose="020B0503020204020204" charset="-122"/>
              </a:rPr>
              <a:t>发展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71550" y="992627"/>
            <a:ext cx="9982200" cy="1976041"/>
          </a:xfrm>
          <a:prstGeom prst="rect">
            <a:avLst/>
          </a:prstGeom>
          <a:gradFill>
            <a:gsLst>
              <a:gs pos="0">
                <a:srgbClr val="6F1787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lin ang="1350000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71550" y="3073443"/>
            <a:ext cx="9982200" cy="3222679"/>
          </a:xfrm>
          <a:prstGeom prst="rect">
            <a:avLst/>
          </a:prstGeom>
          <a:gradFill>
            <a:gsLst>
              <a:gs pos="0">
                <a:srgbClr val="6F1787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lin ang="1350000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177792" y="1125977"/>
            <a:ext cx="11523042" cy="517014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什么是数据？</a:t>
            </a:r>
            <a:endParaRPr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在现实生活，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数据是可识别的抽象符号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，即描述事物的符号记录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。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在计算机中，数据是所有能被计算机处理的符号的总称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在数据库中，数据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是数据库中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存储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的基本对象 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数据的种类</a:t>
            </a:r>
            <a:r>
              <a:rPr lang="en-US" altLang="zh-CN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:</a:t>
            </a: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数字，例如 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1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2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3</a:t>
            </a: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文本，例如张三、李四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时间，例如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2022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年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2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月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22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日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向量，例如图片或文本的表征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图片，例如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logo</a:t>
            </a: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音频，例如电视语音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…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684000" y="6517146"/>
            <a:ext cx="652693" cy="476250"/>
          </a:xfrm>
        </p:spPr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6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971550" y="2111272"/>
            <a:ext cx="9982200" cy="2376000"/>
          </a:xfrm>
          <a:prstGeom prst="rect">
            <a:avLst/>
          </a:prstGeom>
          <a:gradFill>
            <a:gsLst>
              <a:gs pos="0">
                <a:srgbClr val="6F1787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lin ang="1350000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945750" y="4654186"/>
            <a:ext cx="10008000" cy="1224000"/>
          </a:xfrm>
          <a:prstGeom prst="rect">
            <a:avLst/>
          </a:prstGeom>
          <a:gradFill>
            <a:gsLst>
              <a:gs pos="0">
                <a:srgbClr val="6F1787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lin ang="1350000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45750" y="1202515"/>
            <a:ext cx="10008000" cy="720000"/>
          </a:xfrm>
          <a:prstGeom prst="rect">
            <a:avLst/>
          </a:prstGeom>
          <a:gradFill>
            <a:gsLst>
              <a:gs pos="0">
                <a:srgbClr val="6F1787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lin ang="1350000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t>7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数据类型分类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18228" y="1304365"/>
            <a:ext cx="11586411" cy="50053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结构化数据：关系数据（表）</a:t>
            </a:r>
            <a:endParaRPr kumimoji="1"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半结构化数据</a:t>
            </a:r>
            <a:endParaRPr kumimoji="1"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键值对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Key-Value</a:t>
            </a: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XML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JSON</a:t>
            </a: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图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向量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非结构化数据</a:t>
            </a:r>
            <a:endParaRPr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b="0" i="0" u="none" strike="noStrike" dirty="0">
                <a:solidFill>
                  <a:srgbClr val="24292F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文本文档、电子邮件、图像、音频、视频</a:t>
            </a:r>
            <a:endParaRPr kumimoji="1" lang="zh-CN" altLang="en-US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18"/>
          <p:cNvSpPr/>
          <p:nvPr/>
        </p:nvSpPr>
        <p:spPr>
          <a:xfrm>
            <a:off x="6868653" y="3753295"/>
            <a:ext cx="5137928" cy="2396045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关系数据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35729" y="1251667"/>
          <a:ext cx="6400801" cy="2112715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621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3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48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39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 dirty="0" err="1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Sno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（学号）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1787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 dirty="0" err="1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Sname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（姓名）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1787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 dirty="0" err="1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Sgender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（性别）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1787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Sage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（年龄）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1787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 dirty="0" err="1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Sdept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（系别）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17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6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2021310721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李博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男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17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CS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6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2021310722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赵宇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男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19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CS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6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2021310723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张敏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女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18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CS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06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2021310724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王勇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男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18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MA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06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2021310725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刘佳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女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17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MA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35730" y="3585059"/>
          <a:ext cx="6400801" cy="2564281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1414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76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984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 dirty="0" err="1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Cno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（课程号）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 dirty="0" err="1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Cname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（课程名）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 dirty="0" err="1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Cpno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（先修课）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 dirty="0" err="1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Ccredit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（学分）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92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数据库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2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数据结构与算法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6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92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操作系统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92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高等数学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 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92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软件工程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6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92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6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程序设计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 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92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7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数值分析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6868653" y="1251666"/>
          <a:ext cx="5137927" cy="239831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087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581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 dirty="0" err="1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Sno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（学号）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 dirty="0" err="1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Cno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（课程号）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Grade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（成绩）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83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2021310721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98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83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2021310722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87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083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2021310723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92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83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2021310723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76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83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2021310724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7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84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083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2021310725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4</a:t>
                      </a:r>
                      <a:endParaRPr lang="zh-CN" sz="150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5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95</a:t>
                      </a:r>
                      <a:endParaRPr lang="zh-CN" sz="15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698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90567" y="6556057"/>
            <a:ext cx="3852862" cy="309563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t>8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44915" y="4937367"/>
            <a:ext cx="4653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查询</a:t>
            </a:r>
            <a:r>
              <a:rPr kumimoji="1" lang="zh-CN" altLang="en-US" sz="1600" dirty="0">
                <a:solidFill>
                  <a:schemeClr val="accent6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赵宇</a:t>
            </a:r>
            <a:r>
              <a:rPr kumimoji="1" lang="zh-CN" altLang="en-US" sz="16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数据库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课程成绩</a:t>
            </a:r>
            <a:endParaRPr kumimoji="1" lang="en-US" altLang="zh-CN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57200" indent="-457200">
              <a:buAutoNum type="arabicParenR"/>
            </a:pPr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Student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表查找</a:t>
            </a:r>
            <a:r>
              <a:rPr kumimoji="1" lang="zh-CN" altLang="en-US" sz="1600" dirty="0">
                <a:solidFill>
                  <a:schemeClr val="accent6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赵宇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学号</a:t>
            </a:r>
            <a:endParaRPr kumimoji="1" lang="en-US" altLang="zh-CN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57200" indent="-457200">
              <a:buAutoNum type="arabicParenR"/>
            </a:pPr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Course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表查找</a:t>
            </a:r>
            <a:r>
              <a:rPr kumimoji="1" lang="zh-CN" altLang="en-US" sz="16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数据库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课程号</a:t>
            </a:r>
            <a:endParaRPr kumimoji="1" lang="en-US" altLang="zh-CN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57200" indent="-457200">
              <a:buAutoNum type="arabicParenR"/>
            </a:pPr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SC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表查找成绩</a:t>
            </a:r>
            <a:endParaRPr kumimoji="1" lang="en-US" altLang="zh-CN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endParaRPr kumimoji="1" lang="zh-CN" altLang="en-US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35730" y="2069022"/>
            <a:ext cx="6400801" cy="324000"/>
          </a:xfrm>
          <a:prstGeom prst="rect">
            <a:avLst/>
          </a:prstGeom>
          <a:noFill/>
          <a:ln w="38100" cap="flat" cmpd="sng" algn="ctr">
            <a:solidFill>
              <a:srgbClr val="6F1787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6868652" y="2070811"/>
            <a:ext cx="5137926" cy="324000"/>
          </a:xfrm>
          <a:prstGeom prst="rect">
            <a:avLst/>
          </a:prstGeom>
          <a:noFill/>
          <a:ln w="38100" cap="flat" cmpd="sng" algn="ctr">
            <a:solidFill>
              <a:srgbClr val="6F1787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35730" y="4144599"/>
            <a:ext cx="6400800" cy="288000"/>
          </a:xfrm>
          <a:prstGeom prst="rect">
            <a:avLst/>
          </a:prstGeom>
          <a:noFill/>
          <a:ln w="38100" cap="flat" cmpd="sng" algn="ctr">
            <a:solidFill>
              <a:srgbClr val="6F1787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44915" y="3915132"/>
            <a:ext cx="5538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u="none" strike="noStrike" dirty="0">
                <a:solidFill>
                  <a:srgbClr val="24292F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关系模型</a:t>
            </a:r>
            <a:r>
              <a:rPr lang="zh-CN" altLang="en-US" sz="1600" dirty="0">
                <a:solidFill>
                  <a:srgbClr val="24292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：</a:t>
            </a:r>
            <a:r>
              <a:rPr lang="zh-CN" altLang="en-US" sz="1600" b="0" i="0" u="none" strike="noStrike" dirty="0">
                <a:solidFill>
                  <a:srgbClr val="24292F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二维表格（表）来表示数据</a:t>
            </a:r>
            <a:endParaRPr lang="en-US" altLang="zh-CN" sz="1600" b="0" i="0" u="none" strike="noStrike" dirty="0">
              <a:solidFill>
                <a:srgbClr val="24292F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b="0" i="0" u="none" strike="noStrike" dirty="0">
                <a:solidFill>
                  <a:srgbClr val="24292F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表中的每一行代表一个记录（实体或元组）</a:t>
            </a:r>
            <a:endParaRPr lang="en-US" altLang="zh-CN" sz="1600" b="0" i="0" u="none" strike="noStrike" dirty="0">
              <a:solidFill>
                <a:srgbClr val="24292F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4292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表中的</a:t>
            </a:r>
            <a:r>
              <a:rPr lang="zh-CN" altLang="en-US" sz="1600" b="0" i="0" u="none" strike="noStrike" dirty="0">
                <a:solidFill>
                  <a:srgbClr val="24292F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每一列代表一个属性（字段）</a:t>
            </a:r>
            <a:endParaRPr lang="zh-CN" altLang="en-US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971549" y="3272429"/>
            <a:ext cx="10272183" cy="2789703"/>
          </a:xfrm>
          <a:prstGeom prst="rect">
            <a:avLst/>
          </a:prstGeom>
          <a:gradFill>
            <a:gsLst>
              <a:gs pos="0">
                <a:srgbClr val="6F1787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lin ang="1350000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973242" y="1217208"/>
            <a:ext cx="10270489" cy="1918135"/>
          </a:xfrm>
          <a:prstGeom prst="rect">
            <a:avLst/>
          </a:prstGeom>
          <a:gradFill>
            <a:gsLst>
              <a:gs pos="0">
                <a:srgbClr val="6F1787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lin ang="1350000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6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1525694" y="1376973"/>
            <a:ext cx="12056533" cy="335307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什么是数据库？</a:t>
            </a: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一组</a:t>
            </a:r>
            <a:r>
              <a:rPr lang="zh-CN" altLang="en-US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相互有关联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的</a:t>
            </a:r>
            <a:r>
              <a:rPr lang="zh-CN" altLang="en-US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数据集合</a:t>
            </a:r>
            <a:endParaRPr lang="en-US" altLang="zh-CN" sz="24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长期储存在计算机中的</a:t>
            </a:r>
            <a:r>
              <a:rPr lang="zh-CN" altLang="en-US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有组织的、可管理和可共享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的</a:t>
            </a:r>
            <a:r>
              <a:rPr lang="zh-CN" altLang="en-US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数据集合</a:t>
            </a:r>
            <a:endParaRPr lang="en-US" altLang="zh-CN" sz="24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数据库的基本特征</a:t>
            </a: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数据按一定的数据模型组织、描述和储存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支持数据的增删改查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支持并发查询处理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通用性和复制性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buSzPct val="50000"/>
              <a:buFont typeface="Wingdings" panose="05000000000000000000" pitchFamily="2" charset="2"/>
              <a:buChar char="l"/>
            </a:pP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547118"/>
            <a:ext cx="4114800" cy="310881"/>
          </a:xfrm>
        </p:spPr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 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- 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9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973青年-李国良v0.1">
  <a:themeElements>
    <a:clrScheme name="Introductioin to Trec2007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Introductioin to Trec2007">
      <a:majorFont>
        <a:latin typeface="华文楷体"/>
        <a:ea typeface="华文楷体"/>
        <a:cs typeface=""/>
      </a:majorFont>
      <a:minorFont>
        <a:latin typeface="Times New Roman"/>
        <a:ea typeface="华文楷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华文楷体" panose="020106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华文楷体" panose="02010600040101010101" pitchFamily="2" charset="-122"/>
          </a:defRPr>
        </a:defPPr>
      </a:lstStyle>
    </a:lnDef>
  </a:objectDefaults>
  <a:extraClrSchemeLst>
    <a:extraClrScheme>
      <a:clrScheme name="Introductioin to Trec2007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ductioin to Trec2007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in to Trec2007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in to Trec2007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in to Trec200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in to Trec200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in to Trec200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4920</Words>
  <Application>Microsoft Macintosh PowerPoint</Application>
  <PresentationFormat>宽屏</PresentationFormat>
  <Paragraphs>1299</Paragraphs>
  <Slides>55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8" baseType="lpstr">
      <vt:lpstr>等线</vt:lpstr>
      <vt:lpstr>黑体</vt:lpstr>
      <vt:lpstr>华文楷体</vt:lpstr>
      <vt:lpstr>Microsoft YaHei</vt:lpstr>
      <vt:lpstr>Microsoft YaHei</vt:lpstr>
      <vt:lpstr>OPPOSans M</vt:lpstr>
      <vt:lpstr>Abadi MT Condensed Light</vt:lpstr>
      <vt:lpstr>Arial</vt:lpstr>
      <vt:lpstr>Calibri</vt:lpstr>
      <vt:lpstr>Cambria Math</vt:lpstr>
      <vt:lpstr>Times New Roman</vt:lpstr>
      <vt:lpstr>Wingdings</vt:lpstr>
      <vt:lpstr>2_973青年-李国良v0.1</vt:lpstr>
      <vt:lpstr>PowerPoint 演示文稿</vt:lpstr>
      <vt:lpstr>目录</vt:lpstr>
      <vt:lpstr>数据库的核心用途</vt:lpstr>
      <vt:lpstr>数据库在计算机系统中的位置</vt:lpstr>
      <vt:lpstr>数据库的基本概念</vt:lpstr>
      <vt:lpstr>数据</vt:lpstr>
      <vt:lpstr>数据类型分类</vt:lpstr>
      <vt:lpstr>关系数据</vt:lpstr>
      <vt:lpstr>数据库</vt:lpstr>
      <vt:lpstr>数据库系统</vt:lpstr>
      <vt:lpstr>数据库管理系统</vt:lpstr>
      <vt:lpstr>查询接口层</vt:lpstr>
      <vt:lpstr>数据库管理系统的主要功能</vt:lpstr>
      <vt:lpstr>数据库管理系统概述</vt:lpstr>
      <vt:lpstr>数据库管理系统</vt:lpstr>
      <vt:lpstr>数据库管理系统</vt:lpstr>
      <vt:lpstr>数据库周围工具</vt:lpstr>
      <vt:lpstr>数据库生态</vt:lpstr>
      <vt:lpstr>多方向交叉融合创新</vt:lpstr>
      <vt:lpstr>目录</vt:lpstr>
      <vt:lpstr>第一章 数据库基础</vt:lpstr>
      <vt:lpstr>第二章 关系代数</vt:lpstr>
      <vt:lpstr>第三章 数据库设计</vt:lpstr>
      <vt:lpstr>第四章 SQL</vt:lpstr>
      <vt:lpstr>第五章 存储管理层</vt:lpstr>
      <vt:lpstr>第六章 事务处理</vt:lpstr>
      <vt:lpstr>第七章 故障恢复</vt:lpstr>
      <vt:lpstr>第八章 并发控制</vt:lpstr>
      <vt:lpstr>第九章 索引</vt:lpstr>
      <vt:lpstr>第十章 查询处理层</vt:lpstr>
      <vt:lpstr>第十一章 查询优化</vt:lpstr>
      <vt:lpstr>第十二章 查询执行</vt:lpstr>
      <vt:lpstr>第十三章 安全管理层</vt:lpstr>
      <vt:lpstr>第十四章 高级数据库技术</vt:lpstr>
      <vt:lpstr>目录</vt:lpstr>
      <vt:lpstr>数据管理的三个阶段</vt:lpstr>
      <vt:lpstr>数据库发展史概览</vt:lpstr>
      <vt:lpstr>影响数据库发展的因素</vt:lpstr>
      <vt:lpstr>数据库模型：层次数据库和网状数据库</vt:lpstr>
      <vt:lpstr>数据库模型：层次模型与层次数据库</vt:lpstr>
      <vt:lpstr>数据库模型：网状模型和网状数据库</vt:lpstr>
      <vt:lpstr>数据库模型：关系模型与关系数据库</vt:lpstr>
      <vt:lpstr>数据库模型：关系模型和关系数据库</vt:lpstr>
      <vt:lpstr>PowerPoint 演示文稿</vt:lpstr>
      <vt:lpstr>PowerPoint 演示文稿</vt:lpstr>
      <vt:lpstr>PowerPoint 演示文稿</vt:lpstr>
      <vt:lpstr>数据库各类应用： OLTP、OLAP与HTAP数据库</vt:lpstr>
      <vt:lpstr>数据库各类应用</vt:lpstr>
      <vt:lpstr>PowerPoint 演示文稿</vt:lpstr>
      <vt:lpstr>PowerPoint 演示文稿</vt:lpstr>
      <vt:lpstr>PowerPoint 演示文稿</vt:lpstr>
      <vt:lpstr>PowerPoint 演示文稿</vt:lpstr>
      <vt:lpstr>数据库+安全</vt:lpstr>
      <vt:lpstr>目录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zhouxuan19@mails.tsinghua.edu.cn</dc:creator>
  <cp:lastModifiedBy>Microsoft Office User</cp:lastModifiedBy>
  <cp:revision>2281</cp:revision>
  <dcterms:created xsi:type="dcterms:W3CDTF">2022-04-14T04:30:00Z</dcterms:created>
  <dcterms:modified xsi:type="dcterms:W3CDTF">2025-02-26T08:13:27Z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(3)dcA+XxHMg3evrJlEG9xZAqJszBh9AtR+JvzQdFTVwg7uWyhlZdzjaV9OBLCv0nPZalNCuuQT
exowzGW2kdy+EZhyL8yJ1NKz9DKsQehW4A0amy3eZOjDybtyhOFJX4zOWR66w+B2agNhEN/1
EdI1w8JRVYGL3GCZ+fUuF6nM/6dZRyA7f3wRn5H7C1dUYdUlxNP4/oKg5ZDeXX7t52YvZqHN
lY4dpl4fM4wdFXLpnF</vt:lpwstr>
  </property>
  <property fmtid="{D5CDD505-2E9C-101B-9397-08002B2CF9AE}" pid="3" name="_2015_ms_pID_7253431">
    <vt:lpwstr>zlo9PX/VCyKW1WqwzIM+DBsRNC0AWYxPUf2andEk6hwYRBn+fj76Sa
k/E0hdzTy2mY3we2C2t0PLiN92g7YNBT/EE5jLAPG82HBBRJ5gMQL6SDH99U9C2Lpoh7/2lb
AMI3ZwFH4kJSew4UrJZhaU2XLPkf30JjyjWVfZ21TzCk99vioxzHjCdSYPSSeHWdgvaLns8d
0quGs+3yjS1sevBji047JNiOA3FMRsyrlmhx</vt:lpwstr>
  </property>
  <property fmtid="{D5CDD505-2E9C-101B-9397-08002B2CF9AE}" pid="4" name="_readonly">
    <vt:lpwstr/>
  </property>
  <property fmtid="{D5CDD505-2E9C-101B-9397-08002B2CF9AE}" pid="5" name="_change">
    <vt:lpwstr/>
  </property>
  <property fmtid="{D5CDD505-2E9C-101B-9397-08002B2CF9AE}" pid="6" name="_full-control">
    <vt:lpwstr/>
  </property>
  <property fmtid="{D5CDD505-2E9C-101B-9397-08002B2CF9AE}" pid="7" name="sflag">
    <vt:lpwstr>1691153318</vt:lpwstr>
  </property>
  <property fmtid="{D5CDD505-2E9C-101B-9397-08002B2CF9AE}" pid="8" name="_2015_ms_pID_7253432">
    <vt:lpwstr>LA==</vt:lpwstr>
  </property>
  <property fmtid="{D5CDD505-2E9C-101B-9397-08002B2CF9AE}" pid="9" name="ICV">
    <vt:lpwstr>07D883ABDC464FAA8EC50E7B6BF0F9A8_12</vt:lpwstr>
  </property>
  <property fmtid="{D5CDD505-2E9C-101B-9397-08002B2CF9AE}" pid="10" name="KSOProductBuildVer">
    <vt:lpwstr>2052-12.1.0.20305</vt:lpwstr>
  </property>
</Properties>
</file>